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29"/>
  </p:notesMasterIdLst>
  <p:sldIdLst>
    <p:sldId id="268" r:id="rId5"/>
    <p:sldId id="2600" r:id="rId6"/>
    <p:sldId id="2617" r:id="rId7"/>
    <p:sldId id="2619" r:id="rId8"/>
    <p:sldId id="2618" r:id="rId9"/>
    <p:sldId id="2620" r:id="rId10"/>
    <p:sldId id="2616" r:id="rId11"/>
    <p:sldId id="2609" r:id="rId12"/>
    <p:sldId id="2610" r:id="rId13"/>
    <p:sldId id="2611" r:id="rId14"/>
    <p:sldId id="2614" r:id="rId15"/>
    <p:sldId id="2601" r:id="rId16"/>
    <p:sldId id="2602" r:id="rId17"/>
    <p:sldId id="2605" r:id="rId18"/>
    <p:sldId id="2606" r:id="rId19"/>
    <p:sldId id="2607" r:id="rId20"/>
    <p:sldId id="2608" r:id="rId21"/>
    <p:sldId id="2621" r:id="rId22"/>
    <p:sldId id="2622" r:id="rId23"/>
    <p:sldId id="2625" r:id="rId24"/>
    <p:sldId id="2623" r:id="rId25"/>
    <p:sldId id="2626" r:id="rId26"/>
    <p:sldId id="2604" r:id="rId27"/>
    <p:sldId id="2624" r:id="rId28"/>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3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 id="2" name="Colm O'Reilly" initials="COR" lastIdx="2" clrIdx="1">
    <p:extLst>
      <p:ext uri="{19B8F6BF-5375-455C-9EA6-DF929625EA0E}">
        <p15:presenceInfo xmlns:p15="http://schemas.microsoft.com/office/powerpoint/2012/main" userId="Colm O'Reilly" providerId="None"/>
      </p:ext>
    </p:extLst>
  </p:cmAuthor>
  <p:cmAuthor id="3" name="Tiago Guerra" initials="TG" lastIdx="2" clrIdx="2">
    <p:extLst>
      <p:ext uri="{19B8F6BF-5375-455C-9EA6-DF929625EA0E}">
        <p15:presenceInfo xmlns:p15="http://schemas.microsoft.com/office/powerpoint/2012/main" userId="S::tiago.guerra@paddypowerbetfair.com::10cc9da5-f6db-4c81-b121-963b738919f7" providerId="AD"/>
      </p:ext>
    </p:extLst>
  </p:cmAuthor>
  <p:cmAuthor id="4" name="John Hiley" initials="JH" lastIdx="1" clrIdx="3">
    <p:extLst>
      <p:ext uri="{19B8F6BF-5375-455C-9EA6-DF929625EA0E}">
        <p15:presenceInfo xmlns:p15="http://schemas.microsoft.com/office/powerpoint/2012/main" userId="S::john.hiley@paddypowerbetfair.com::0404c501-0645-4aa1-a330-4ad842b448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009CDE"/>
    <a:srgbClr val="479A62"/>
    <a:srgbClr val="005151"/>
    <a:srgbClr val="FFE661"/>
    <a:srgbClr val="005152"/>
    <a:srgbClr val="DC4242"/>
    <a:srgbClr val="FF2600"/>
    <a:srgbClr val="FF7E79"/>
    <a:srgbClr val="007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36613F-87EE-ED06-5888-931FD0D4757C}" v="135" dt="2022-07-13T12:35:56.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94"/>
  </p:normalViewPr>
  <p:slideViewPr>
    <p:cSldViewPr snapToGrid="0">
      <p:cViewPr varScale="1">
        <p:scale>
          <a:sx n="108" d="100"/>
          <a:sy n="108" d="100"/>
        </p:scale>
        <p:origin x="684" y="102"/>
      </p:cViewPr>
      <p:guideLst>
        <p:guide orient="horz" pos="4088"/>
        <p:guide pos="3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71A5489-53DF-EF48-980B-B723884FD2C9}" type="datetimeFigureOut">
              <a:rPr lang="en-US" smtClean="0"/>
              <a:t>7/15/2022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34FB476B-4FED-E34D-A765-2B203AC9D4CF}" type="slidenum">
              <a:rPr lang="en-US" smtClean="0"/>
              <a:t>‹#›</a:t>
            </a:fld>
            <a:endParaRPr lang="en-US"/>
          </a:p>
        </p:txBody>
      </p:sp>
    </p:spTree>
    <p:extLst>
      <p:ext uri="{BB962C8B-B14F-4D97-AF65-F5344CB8AC3E}">
        <p14:creationId xmlns:p14="http://schemas.microsoft.com/office/powerpoint/2010/main" val="227341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B476B-4FED-E34D-A765-2B203AC9D4CF}" type="slidenum">
              <a:rPr lang="en-US" smtClean="0"/>
              <a:t>1</a:t>
            </a:fld>
            <a:endParaRPr lang="en-US"/>
          </a:p>
        </p:txBody>
      </p:sp>
    </p:spTree>
    <p:extLst>
      <p:ext uri="{BB962C8B-B14F-4D97-AF65-F5344CB8AC3E}">
        <p14:creationId xmlns:p14="http://schemas.microsoft.com/office/powerpoint/2010/main" val="143912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a:t>
            </a:fld>
            <a:endParaRPr lang="en-US"/>
          </a:p>
        </p:txBody>
      </p:sp>
    </p:spTree>
    <p:extLst>
      <p:ext uri="{BB962C8B-B14F-4D97-AF65-F5344CB8AC3E}">
        <p14:creationId xmlns:p14="http://schemas.microsoft.com/office/powerpoint/2010/main" val="244680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F8EA-93A6-1848-8FA8-E856F76D6F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E0B180-D67C-2149-8280-004ADAD013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0C5DB1-B421-334D-B3B9-7FC906969D54}"/>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5" name="Footer Placeholder 4">
            <a:extLst>
              <a:ext uri="{FF2B5EF4-FFF2-40B4-BE49-F238E27FC236}">
                <a16:creationId xmlns:a16="http://schemas.microsoft.com/office/drawing/2014/main" id="{FE9C92A8-9A46-6243-AC62-19A8FE73E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4EEE-14F0-C646-ABEF-4F9A4173436C}"/>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5982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EC82-B707-CD41-9445-A7594BF55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2B075-68BD-4A4E-9D77-A68B058E3D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0682C-F957-0949-A826-11C0044D770E}"/>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5" name="Footer Placeholder 4">
            <a:extLst>
              <a:ext uri="{FF2B5EF4-FFF2-40B4-BE49-F238E27FC236}">
                <a16:creationId xmlns:a16="http://schemas.microsoft.com/office/drawing/2014/main" id="{3616E6F9-6E00-724D-AB4A-67904CDB6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90E2E-3C7B-F447-A8DB-B5428CFC0B6E}"/>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63247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81060-A722-604F-920F-034E73479A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0B3CC8-3E53-1B42-A703-28AE34F6EE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4F3F2-2E35-F248-BE7B-3EAD41D107E1}"/>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5" name="Footer Placeholder 4">
            <a:extLst>
              <a:ext uri="{FF2B5EF4-FFF2-40B4-BE49-F238E27FC236}">
                <a16:creationId xmlns:a16="http://schemas.microsoft.com/office/drawing/2014/main" id="{5EA00813-ADE5-6542-9979-57977741D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051CF-2E14-914D-95E6-AF78E7AFD053}"/>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62980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030BF-C633-C247-B4D2-4AD37C4C7D73}"/>
              </a:ext>
            </a:extLst>
          </p:cNvPr>
          <p:cNvPicPr>
            <a:picLocks noChangeAspect="1"/>
          </p:cNvPicPr>
          <p:nvPr userDrawn="1"/>
        </p:nvPicPr>
        <p:blipFill>
          <a:blip r:embed="rId2"/>
          <a:stretch>
            <a:fillRect/>
          </a:stretch>
        </p:blipFill>
        <p:spPr>
          <a:xfrm>
            <a:off x="0" y="0"/>
            <a:ext cx="12253888" cy="6858000"/>
          </a:xfrm>
          <a:prstGeom prst="rect">
            <a:avLst/>
          </a:prstGeom>
        </p:spPr>
      </p:pic>
      <p:pic>
        <p:nvPicPr>
          <p:cNvPr id="3" name="Picture 2">
            <a:extLst>
              <a:ext uri="{FF2B5EF4-FFF2-40B4-BE49-F238E27FC236}">
                <a16:creationId xmlns:a16="http://schemas.microsoft.com/office/drawing/2014/main" id="{4F78A20C-C115-2047-B9CD-20EF448217F4}"/>
              </a:ext>
            </a:extLst>
          </p:cNvPr>
          <p:cNvPicPr>
            <a:picLocks noChangeAspect="1"/>
          </p:cNvPicPr>
          <p:nvPr userDrawn="1"/>
        </p:nvPicPr>
        <p:blipFill>
          <a:blip r:embed="rId3"/>
          <a:stretch>
            <a:fillRect/>
          </a:stretch>
        </p:blipFill>
        <p:spPr>
          <a:xfrm>
            <a:off x="9333690" y="5895840"/>
            <a:ext cx="2318101" cy="504571"/>
          </a:xfrm>
          <a:prstGeom prst="rect">
            <a:avLst/>
          </a:prstGeom>
        </p:spPr>
      </p:pic>
    </p:spTree>
    <p:extLst>
      <p:ext uri="{BB962C8B-B14F-4D97-AF65-F5344CB8AC3E}">
        <p14:creationId xmlns:p14="http://schemas.microsoft.com/office/powerpoint/2010/main" val="182952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18957E-578C-AB45-9C66-595DAE7CEFD7}"/>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15" name="TextBox 14">
            <a:extLst>
              <a:ext uri="{FF2B5EF4-FFF2-40B4-BE49-F238E27FC236}">
                <a16:creationId xmlns:a16="http://schemas.microsoft.com/office/drawing/2014/main" id="{9FB83C76-AFDB-5B4B-B76B-198EDF7F0A38}"/>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C28C54C-9842-BE4B-9C93-59D6B1C0098D}"/>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93133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6158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 name="Media Placeholder 2">
            <a:extLst>
              <a:ext uri="{FF2B5EF4-FFF2-40B4-BE49-F238E27FC236}">
                <a16:creationId xmlns:a16="http://schemas.microsoft.com/office/drawing/2014/main" id="{8B1F77D4-F402-FE43-9F2E-7D7E0C87C57D}"/>
              </a:ext>
            </a:extLst>
          </p:cNvPr>
          <p:cNvSpPr>
            <a:spLocks noGrp="1"/>
          </p:cNvSpPr>
          <p:nvPr>
            <p:ph type="media" sz="quarter" idx="10"/>
          </p:nvPr>
        </p:nvSpPr>
        <p:spPr>
          <a:xfrm>
            <a:off x="3208582" y="1559888"/>
            <a:ext cx="5257800" cy="3746500"/>
          </a:xfrm>
        </p:spPr>
        <p:txBody>
          <a:bodyPr/>
          <a:lstStyle/>
          <a:p>
            <a:endParaRPr lang="en-US"/>
          </a:p>
        </p:txBody>
      </p:sp>
    </p:spTree>
    <p:extLst>
      <p:ext uri="{BB962C8B-B14F-4D97-AF65-F5344CB8AC3E}">
        <p14:creationId xmlns:p14="http://schemas.microsoft.com/office/powerpoint/2010/main" val="2993150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rgbClr val="313E48"/>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12" name="Rectangle 11">
            <a:extLst>
              <a:ext uri="{FF2B5EF4-FFF2-40B4-BE49-F238E27FC236}">
                <a16:creationId xmlns:a16="http://schemas.microsoft.com/office/drawing/2014/main" id="{ED83404A-39C2-8B48-BEB2-739C6EA7A571}"/>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927076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rgbClr val="313E4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C14DE1-AA3D-674E-817A-9B7D08068915}"/>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10A8EB7-3057-A849-8B49-0FBAC149D949}"/>
              </a:ext>
            </a:extLst>
          </p:cNvPr>
          <p:cNvPicPr>
            <a:picLocks noChangeAspect="1"/>
          </p:cNvPicPr>
          <p:nvPr userDrawn="1"/>
        </p:nvPicPr>
        <p:blipFill>
          <a:blip r:embed="rId2"/>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72529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BDA07-BF5A-0340-9869-06E16DDD44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1F5CDE0B-D310-CC48-89F2-0B6F39F3AE75}"/>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5FA78F-0D32-ED41-96F8-B924309A4857}"/>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8" name="Rectangle 7">
            <a:extLst>
              <a:ext uri="{FF2B5EF4-FFF2-40B4-BE49-F238E27FC236}">
                <a16:creationId xmlns:a16="http://schemas.microsoft.com/office/drawing/2014/main" id="{21364C8B-6329-B742-8BAE-A7D7A46AFA29}"/>
              </a:ext>
            </a:extLst>
          </p:cNvPr>
          <p:cNvSpPr/>
          <p:nvPr userDrawn="1"/>
        </p:nvSpPr>
        <p:spPr>
          <a:xfrm>
            <a:off x="2280000" y="3786866"/>
            <a:ext cx="7632000" cy="20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158264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833AD5-863E-A54C-B410-2E77F36D033D}"/>
              </a:ext>
            </a:extLst>
          </p:cNvPr>
          <p:cNvPicPr>
            <a:picLocks noChangeAspect="1"/>
          </p:cNvPicPr>
          <p:nvPr userDrawn="1"/>
        </p:nvPicPr>
        <p:blipFill>
          <a:blip r:embed="rId2"/>
          <a:stretch>
            <a:fillRect/>
          </a:stretch>
        </p:blipFill>
        <p:spPr>
          <a:xfrm>
            <a:off x="5913" y="0"/>
            <a:ext cx="12180173" cy="6858000"/>
          </a:xfrm>
          <a:prstGeom prst="rect">
            <a:avLst/>
          </a:prstGeom>
        </p:spPr>
      </p:pic>
      <p:sp>
        <p:nvSpPr>
          <p:cNvPr id="12" name="TextBox 11">
            <a:extLst>
              <a:ext uri="{FF2B5EF4-FFF2-40B4-BE49-F238E27FC236}">
                <a16:creationId xmlns:a16="http://schemas.microsoft.com/office/drawing/2014/main" id="{729B4E6C-E11C-B04F-B9E7-17735CFD8C7A}"/>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16F7D3D-8495-AB4A-ADDC-1DE807B52C8B}"/>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DC830E3-F7F1-A440-AA45-04AEBA9E14C0}"/>
              </a:ext>
            </a:extLst>
          </p:cNvPr>
          <p:cNvSpPr/>
          <p:nvPr userDrawn="1"/>
        </p:nvSpPr>
        <p:spPr>
          <a:xfrm>
            <a:off x="2280000" y="3786866"/>
            <a:ext cx="7632000" cy="20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64158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B6C0-6384-1B4C-BB15-B86D58FDFF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554908-B25D-B141-A499-59AABD27D8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631ED-99BF-D04E-AB71-71941BDE0571}"/>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5" name="Footer Placeholder 4">
            <a:extLst>
              <a:ext uri="{FF2B5EF4-FFF2-40B4-BE49-F238E27FC236}">
                <a16:creationId xmlns:a16="http://schemas.microsoft.com/office/drawing/2014/main" id="{FB154F7D-DD75-5044-AB98-AA2DD3015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15B66-0821-ED42-8CBA-74A5D5864EC7}"/>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175194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4887D-55C7-8846-80FF-A38FD94C60E1}"/>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25CF6483-1F9B-984D-B251-09E3450012C1}"/>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C673CFE-BD6D-4941-B880-0C7BFBCF7DC5}"/>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72890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C0C46-53D3-B849-A307-34C31ED75C63}"/>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BC7BF92F-8260-424B-B0DB-697DA091DBD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01490F3-6906-F14B-9C16-08759A68E308}"/>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1095FB4-BAD4-184F-BD31-CDFCFCAEAC7B}"/>
              </a:ext>
            </a:extLst>
          </p:cNvPr>
          <p:cNvSpPr/>
          <p:nvPr userDrawn="1"/>
        </p:nvSpPr>
        <p:spPr>
          <a:xfrm>
            <a:off x="2280000" y="3786866"/>
            <a:ext cx="7632000" cy="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13201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D07138-1DF6-154A-BB75-4A75D28DC618}"/>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85771227-9EEC-4F43-82C7-C8EC0EDB8B09}"/>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27500E7-425C-104E-A166-60B5611D46FA}"/>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63737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50A465-0EFC-8C48-9958-D83690549CF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418175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61E70-389D-1748-8F72-D64AA21695F6}"/>
              </a:ext>
            </a:extLst>
          </p:cNvPr>
          <p:cNvPicPr>
            <a:picLocks noChangeAspect="1"/>
          </p:cNvPicPr>
          <p:nvPr userDrawn="1"/>
        </p:nvPicPr>
        <p:blipFill>
          <a:blip r:embed="rId2"/>
          <a:stretch>
            <a:fillRect/>
          </a:stretch>
        </p:blipFill>
        <p:spPr>
          <a:xfrm>
            <a:off x="0" y="3810"/>
            <a:ext cx="12192000" cy="6850380"/>
          </a:xfrm>
          <a:prstGeom prst="rect">
            <a:avLst/>
          </a:prstGeom>
        </p:spPr>
      </p:pic>
      <p:pic>
        <p:nvPicPr>
          <p:cNvPr id="11" name="Picture 10">
            <a:extLst>
              <a:ext uri="{FF2B5EF4-FFF2-40B4-BE49-F238E27FC236}">
                <a16:creationId xmlns:a16="http://schemas.microsoft.com/office/drawing/2014/main" id="{38563F8E-71B7-CD4E-BE52-277303CCA265}"/>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9" name="TextBox 8">
            <a:extLst>
              <a:ext uri="{FF2B5EF4-FFF2-40B4-BE49-F238E27FC236}">
                <a16:creationId xmlns:a16="http://schemas.microsoft.com/office/drawing/2014/main" id="{46ED94E6-92D3-2A44-A69B-1E0C4A6DE96F}"/>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704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73792-CB26-EB4C-ABBE-A07FAAB9AEF0}"/>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53524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313E4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81A2549-6A38-864B-9EF9-E3C3948D6BF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9801520-4EAC-5F49-99E0-D7484CEAAD4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3" name="Picture Placeholder 2">
            <a:extLst>
              <a:ext uri="{FF2B5EF4-FFF2-40B4-BE49-F238E27FC236}">
                <a16:creationId xmlns:a16="http://schemas.microsoft.com/office/drawing/2014/main" id="{36928643-5EBA-D547-80E8-E5D9A7332D64}"/>
              </a:ext>
            </a:extLst>
          </p:cNvPr>
          <p:cNvSpPr>
            <a:spLocks noGrp="1"/>
          </p:cNvSpPr>
          <p:nvPr>
            <p:ph type="pic" sz="quarter" idx="10"/>
          </p:nvPr>
        </p:nvSpPr>
        <p:spPr>
          <a:xfrm>
            <a:off x="7026275" y="1117600"/>
            <a:ext cx="4618038" cy="5022850"/>
          </a:xfrm>
        </p:spPr>
        <p:txBody>
          <a:bodyPr/>
          <a:lstStyle/>
          <a:p>
            <a:endParaRPr lang="en-US"/>
          </a:p>
        </p:txBody>
      </p:sp>
    </p:spTree>
    <p:extLst>
      <p:ext uri="{BB962C8B-B14F-4D97-AF65-F5344CB8AC3E}">
        <p14:creationId xmlns:p14="http://schemas.microsoft.com/office/powerpoint/2010/main" val="1456793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Title and Content">
    <p:bg>
      <p:bgPr>
        <a:solidFill>
          <a:srgbClr val="313E4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8AAF5D-1D04-A449-B587-CF58039D7C7C}"/>
              </a:ext>
            </a:extLst>
          </p:cNvPr>
          <p:cNvPicPr>
            <a:picLocks noChangeAspect="1"/>
          </p:cNvPicPr>
          <p:nvPr userDrawn="1"/>
        </p:nvPicPr>
        <p:blipFill>
          <a:blip r:embed="rId2">
            <a:alphaModFix amt="5000"/>
          </a:blip>
          <a:stretch>
            <a:fillRect/>
          </a:stretch>
        </p:blipFill>
        <p:spPr>
          <a:xfrm>
            <a:off x="999744" y="0"/>
            <a:ext cx="10287000" cy="6858000"/>
          </a:xfrm>
          <a:prstGeom prst="rect">
            <a:avLst/>
          </a:prstGeom>
        </p:spPr>
      </p:pic>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3"/>
          <a:stretch>
            <a:fillRect/>
          </a:stretch>
        </p:blipFill>
        <p:spPr>
          <a:xfrm>
            <a:off x="582258" y="5460722"/>
            <a:ext cx="1462537" cy="318344"/>
          </a:xfrm>
          <a:prstGeom prst="rect">
            <a:avLst/>
          </a:prstGeom>
        </p:spPr>
      </p:pic>
      <p:sp>
        <p:nvSpPr>
          <p:cNvPr id="2" name="TextBox 1">
            <a:extLst>
              <a:ext uri="{FF2B5EF4-FFF2-40B4-BE49-F238E27FC236}">
                <a16:creationId xmlns:a16="http://schemas.microsoft.com/office/drawing/2014/main" id="{4474C08A-00BE-D547-99CB-283F6F893BDC}"/>
              </a:ext>
            </a:extLst>
          </p:cNvPr>
          <p:cNvSpPr txBox="1"/>
          <p:nvPr userDrawn="1"/>
        </p:nvSpPr>
        <p:spPr>
          <a:xfrm>
            <a:off x="502746" y="6303489"/>
            <a:ext cx="23953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err="1">
                <a:solidFill>
                  <a:schemeClr val="bg1"/>
                </a:solidFill>
                <a:effectLst/>
                <a:latin typeface="Arial" panose="020B0604020202020204" pitchFamily="34" charset="0"/>
                <a:ea typeface="+mn-ea"/>
                <a:cs typeface="Arial" panose="020B0604020202020204" pitchFamily="34" charset="0"/>
              </a:rPr>
              <a:t>www.flutter.com</a:t>
            </a:r>
            <a:endParaRPr lang="en-IE" sz="1200" b="0" i="0" kern="1200">
              <a:solidFill>
                <a:schemeClr val="bg1"/>
              </a:solidFill>
              <a:effectLst/>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04C2997-D571-1C40-8A32-264D54F2F0FF}"/>
              </a:ext>
            </a:extLst>
          </p:cNvPr>
          <p:cNvSpPr/>
          <p:nvPr userDrawn="1"/>
        </p:nvSpPr>
        <p:spPr>
          <a:xfrm>
            <a:off x="582258" y="6031120"/>
            <a:ext cx="1476000"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849997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3207" y="6397750"/>
            <a:ext cx="1077174" cy="23446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49C685C4-B01A-824D-BD8E-F457F28DB713}"/>
              </a:ext>
            </a:extLst>
          </p:cNvPr>
          <p:cNvSpPr>
            <a:spLocks noGrp="1"/>
          </p:cNvSpPr>
          <p:nvPr>
            <p:ph type="title"/>
          </p:nvPr>
        </p:nvSpPr>
        <p:spPr>
          <a:xfrm>
            <a:off x="481361" y="252833"/>
            <a:ext cx="10515600" cy="780310"/>
          </a:xfrm>
        </p:spPr>
        <p:txBody>
          <a:bodyPr>
            <a:normAutofit/>
          </a:bodyPr>
          <a:lstStyle>
            <a:lvl1pPr>
              <a:defRPr sz="4200" b="1"/>
            </a:lvl1pPr>
          </a:lstStyle>
          <a:p>
            <a:r>
              <a:rPr lang="en-US"/>
              <a:t>Click to edit Master title style</a:t>
            </a:r>
          </a:p>
        </p:txBody>
      </p:sp>
      <p:sp>
        <p:nvSpPr>
          <p:cNvPr id="4" name="Text Placeholder 3">
            <a:extLst>
              <a:ext uri="{FF2B5EF4-FFF2-40B4-BE49-F238E27FC236}">
                <a16:creationId xmlns:a16="http://schemas.microsoft.com/office/drawing/2014/main" id="{A167A5CF-6475-3347-A47B-843844549B09}"/>
              </a:ext>
            </a:extLst>
          </p:cNvPr>
          <p:cNvSpPr>
            <a:spLocks noGrp="1"/>
          </p:cNvSpPr>
          <p:nvPr>
            <p:ph type="body" sz="quarter" idx="12"/>
          </p:nvPr>
        </p:nvSpPr>
        <p:spPr>
          <a:xfrm>
            <a:off x="481012" y="1545004"/>
            <a:ext cx="10515599" cy="4139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1B2A8752-0E82-E142-9465-D59969F2E4C5}"/>
              </a:ext>
            </a:extLst>
          </p:cNvPr>
          <p:cNvSpPr/>
          <p:nvPr userDrawn="1"/>
        </p:nvSpPr>
        <p:spPr>
          <a:xfrm flipV="1">
            <a:off x="603023" y="1016142"/>
            <a:ext cx="897786" cy="25200"/>
          </a:xfrm>
          <a:prstGeom prst="rect">
            <a:avLst/>
          </a:prstGeom>
          <a:solidFill>
            <a:srgbClr val="00C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36673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4F2D-D38C-704A-8F0E-EE609FC69B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7318D-A367-C043-B6CB-14CFD712C4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EF389F-C6F0-9E4A-B504-00C2D9375D27}"/>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5" name="Footer Placeholder 4">
            <a:extLst>
              <a:ext uri="{FF2B5EF4-FFF2-40B4-BE49-F238E27FC236}">
                <a16:creationId xmlns:a16="http://schemas.microsoft.com/office/drawing/2014/main" id="{575FCC0C-F492-DA41-B3A8-0D6D66DA0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A1164-C0AB-644F-B5C7-358138A1C42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08530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BECE-51EC-A842-9993-A57A71798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9421D-0F84-774D-99CA-61CE8E9C2B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81C6CB-F3A7-3441-A5B6-CC1F5DD2E8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20105B-6319-924B-92CF-A3BCF52808F7}"/>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6" name="Footer Placeholder 5">
            <a:extLst>
              <a:ext uri="{FF2B5EF4-FFF2-40B4-BE49-F238E27FC236}">
                <a16:creationId xmlns:a16="http://schemas.microsoft.com/office/drawing/2014/main" id="{095EF335-ADEA-2742-9055-7465B3986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EF2C8-A3F4-8646-B4BB-A038EDE54D2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311363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7396-8F60-984F-8A86-70ECEB8C79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0FB97-BAB8-424C-ABA1-31AE77F21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220F9E7-D010-E747-ABC9-DC6C30AA6C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89CB-3083-1744-B403-EB83B8BBC9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C88E9B-773F-2F47-B6B7-18087C186F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A426D-B3E7-0D46-88DA-F99DEEFBD2A3}"/>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8" name="Footer Placeholder 7">
            <a:extLst>
              <a:ext uri="{FF2B5EF4-FFF2-40B4-BE49-F238E27FC236}">
                <a16:creationId xmlns:a16="http://schemas.microsoft.com/office/drawing/2014/main" id="{7331B978-9315-504E-8FCE-B0D1819512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EAAA9-C9C0-0B4C-A131-D95B0818645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09925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6650-9695-1D48-B6E8-368B996717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123253-9537-7D4E-AA6F-0C9CD5D4C69E}"/>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4" name="Footer Placeholder 3">
            <a:extLst>
              <a:ext uri="{FF2B5EF4-FFF2-40B4-BE49-F238E27FC236}">
                <a16:creationId xmlns:a16="http://schemas.microsoft.com/office/drawing/2014/main" id="{44AD9C5D-7401-EC42-A43F-7A47860E42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98B462-A8B6-7746-A9AB-00306FE697E4}"/>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22443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0A2CFD-BA96-3542-95F5-86EE427C8A36}"/>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3" name="Footer Placeholder 2">
            <a:extLst>
              <a:ext uri="{FF2B5EF4-FFF2-40B4-BE49-F238E27FC236}">
                <a16:creationId xmlns:a16="http://schemas.microsoft.com/office/drawing/2014/main" id="{89B98388-8392-FC49-B454-8CC421036C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3167D0-FDBD-0341-8FEF-55DD0DA99A8A}"/>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736470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1ACD-5208-CB4E-8F35-E88395AE1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648CF5-181B-6B42-8521-39B289E42D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FF5CE4-A805-E64A-8C0C-FC41F3827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896481-9CE1-AC4F-88F5-E9BFB4662C53}"/>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6" name="Footer Placeholder 5">
            <a:extLst>
              <a:ext uri="{FF2B5EF4-FFF2-40B4-BE49-F238E27FC236}">
                <a16:creationId xmlns:a16="http://schemas.microsoft.com/office/drawing/2014/main" id="{60FF8870-BBD0-D048-8AD0-75C6AD4DB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90F2E-EE0A-7F47-B154-0870E7F3F7F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198625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490E-40BF-4048-A1D3-5A3838F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A7A95D-D207-464A-9B59-BF818924F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7C248C-080C-5B47-A74F-FD23F918B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AFBE3B-E35B-B342-B845-D404C27D2083}"/>
              </a:ext>
            </a:extLst>
          </p:cNvPr>
          <p:cNvSpPr>
            <a:spLocks noGrp="1"/>
          </p:cNvSpPr>
          <p:nvPr>
            <p:ph type="dt" sz="half" idx="10"/>
          </p:nvPr>
        </p:nvSpPr>
        <p:spPr/>
        <p:txBody>
          <a:bodyPr/>
          <a:lstStyle/>
          <a:p>
            <a:fld id="{91915E43-19EA-5B4A-AE45-242D34D8C541}" type="datetimeFigureOut">
              <a:rPr lang="en-US" smtClean="0"/>
              <a:t>7/15/2022</a:t>
            </a:fld>
            <a:endParaRPr lang="en-US"/>
          </a:p>
        </p:txBody>
      </p:sp>
      <p:sp>
        <p:nvSpPr>
          <p:cNvPr id="6" name="Footer Placeholder 5">
            <a:extLst>
              <a:ext uri="{FF2B5EF4-FFF2-40B4-BE49-F238E27FC236}">
                <a16:creationId xmlns:a16="http://schemas.microsoft.com/office/drawing/2014/main" id="{E20ED74D-9AD6-4046-A3E1-5BD6D01FA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1E4A7-A6E8-7145-B930-89C63D64270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83938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0ED804-2F24-2147-954E-55DF173EF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E9BC58-39CF-7F44-84C0-2494FD2FA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51173-304E-7041-AE4C-A572BB513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15E43-19EA-5B4A-AE45-242D34D8C541}" type="datetimeFigureOut">
              <a:rPr lang="en-US" smtClean="0"/>
              <a:t>7/15/2022</a:t>
            </a:fld>
            <a:endParaRPr lang="en-US"/>
          </a:p>
        </p:txBody>
      </p:sp>
      <p:sp>
        <p:nvSpPr>
          <p:cNvPr id="5" name="Footer Placeholder 4">
            <a:extLst>
              <a:ext uri="{FF2B5EF4-FFF2-40B4-BE49-F238E27FC236}">
                <a16:creationId xmlns:a16="http://schemas.microsoft.com/office/drawing/2014/main" id="{C36394DC-83B4-F44A-874E-FCD6853AA4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2DB61-0A76-B948-AC96-CF5F3BEDE8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C80BF-455E-E441-A027-0AF4E37F2036}" type="slidenum">
              <a:rPr lang="en-US" smtClean="0"/>
              <a:t>‹#›</a:t>
            </a:fld>
            <a:endParaRPr lang="en-US"/>
          </a:p>
        </p:txBody>
      </p:sp>
    </p:spTree>
    <p:extLst>
      <p:ext uri="{BB962C8B-B14F-4D97-AF65-F5344CB8AC3E}">
        <p14:creationId xmlns:p14="http://schemas.microsoft.com/office/powerpoint/2010/main" val="152608518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90" r:id="rId12"/>
    <p:sldLayoutId id="2147483691" r:id="rId13"/>
    <p:sldLayoutId id="2147483650" r:id="rId14"/>
    <p:sldLayoutId id="2147483682" r:id="rId15"/>
    <p:sldLayoutId id="2147483668" r:id="rId16"/>
    <p:sldLayoutId id="2147483681" r:id="rId17"/>
    <p:sldLayoutId id="2147483664" r:id="rId18"/>
    <p:sldLayoutId id="2147483665" r:id="rId19"/>
    <p:sldLayoutId id="2147483662" r:id="rId20"/>
    <p:sldLayoutId id="2147483667" r:id="rId21"/>
    <p:sldLayoutId id="2147483663" r:id="rId22"/>
    <p:sldLayoutId id="2147483666" r:id="rId23"/>
    <p:sldLayoutId id="2147483661" r:id="rId24"/>
    <p:sldLayoutId id="2147483684" r:id="rId25"/>
    <p:sldLayoutId id="2147483655" r:id="rId26"/>
    <p:sldLayoutId id="2147483683" r:id="rId27"/>
    <p:sldLayoutId id="2147483689"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21D668-F842-5B4C-909D-4AAC4CBFB5AD}"/>
              </a:ext>
            </a:extLst>
          </p:cNvPr>
          <p:cNvSpPr txBox="1">
            <a:spLocks/>
          </p:cNvSpPr>
          <p:nvPr/>
        </p:nvSpPr>
        <p:spPr>
          <a:xfrm>
            <a:off x="411141" y="2182049"/>
            <a:ext cx="11224416" cy="1246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endParaRPr lang="en-GB" sz="4000" b="1" i="1" dirty="0">
              <a:solidFill>
                <a:schemeClr val="bg1"/>
              </a:solidFill>
              <a:latin typeface="Effra" panose="02000506080000090004" pitchFamily="2" charset="0"/>
              <a:cs typeface="Arial" panose="020B0604020202020204" pitchFamily="34" charset="0"/>
            </a:endParaRPr>
          </a:p>
        </p:txBody>
      </p:sp>
      <p:sp>
        <p:nvSpPr>
          <p:cNvPr id="5" name="Title 1">
            <a:extLst>
              <a:ext uri="{FF2B5EF4-FFF2-40B4-BE49-F238E27FC236}">
                <a16:creationId xmlns:a16="http://schemas.microsoft.com/office/drawing/2014/main" id="{2D342D05-CED7-564D-B533-800E794D4276}"/>
              </a:ext>
            </a:extLst>
          </p:cNvPr>
          <p:cNvSpPr txBox="1">
            <a:spLocks/>
          </p:cNvSpPr>
          <p:nvPr/>
        </p:nvSpPr>
        <p:spPr>
          <a:xfrm>
            <a:off x="411141" y="3036455"/>
            <a:ext cx="11224416" cy="785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GB" sz="3200" i="0" dirty="0">
              <a:solidFill>
                <a:schemeClr val="accent2"/>
              </a:solidFill>
              <a:latin typeface="Effra" panose="02000506080000020004" pitchFamily="2" charset="77"/>
              <a:cs typeface="Arial" panose="020B0604020202020204" pitchFamily="34" charset="0"/>
            </a:endParaRPr>
          </a:p>
        </p:txBody>
      </p:sp>
      <p:sp>
        <p:nvSpPr>
          <p:cNvPr id="2" name="TextBox 1">
            <a:extLst>
              <a:ext uri="{FF2B5EF4-FFF2-40B4-BE49-F238E27FC236}">
                <a16:creationId xmlns:a16="http://schemas.microsoft.com/office/drawing/2014/main" id="{A98812C3-E3B6-4BD8-8114-38714638A3D8}"/>
              </a:ext>
            </a:extLst>
          </p:cNvPr>
          <p:cNvSpPr txBox="1"/>
          <p:nvPr/>
        </p:nvSpPr>
        <p:spPr>
          <a:xfrm>
            <a:off x="1264394" y="368202"/>
            <a:ext cx="10927606" cy="830997"/>
          </a:xfrm>
          <a:prstGeom prst="rect">
            <a:avLst/>
          </a:prstGeom>
          <a:noFill/>
        </p:spPr>
        <p:txBody>
          <a:bodyPr wrap="square" rtlCol="0">
            <a:spAutoFit/>
          </a:bodyPr>
          <a:lstStyle/>
          <a:p>
            <a:r>
              <a:rPr lang="en-US" sz="4800" b="1" dirty="0">
                <a:solidFill>
                  <a:srgbClr val="FFFF00"/>
                </a:solidFill>
              </a:rPr>
              <a:t>DAY 3 </a:t>
            </a:r>
            <a:r>
              <a:rPr lang="en-US" sz="4800" b="1" dirty="0">
                <a:solidFill>
                  <a:srgbClr val="00B0F0"/>
                </a:solidFill>
              </a:rPr>
              <a:t>FUNCTIONS, GROUPPING, JOINS</a:t>
            </a:r>
            <a:endParaRPr lang="ro-RO" sz="4800" b="1" dirty="0">
              <a:solidFill>
                <a:srgbClr val="00B0F0"/>
              </a:solidFill>
            </a:endParaRPr>
          </a:p>
        </p:txBody>
      </p:sp>
      <p:pic>
        <p:nvPicPr>
          <p:cNvPr id="8" name="Picture 7">
            <a:extLst>
              <a:ext uri="{FF2B5EF4-FFF2-40B4-BE49-F238E27FC236}">
                <a16:creationId xmlns:a16="http://schemas.microsoft.com/office/drawing/2014/main" id="{0D360CD2-05DE-4F77-8514-2762DC4F8B2A}"/>
              </a:ext>
            </a:extLst>
          </p:cNvPr>
          <p:cNvPicPr>
            <a:picLocks noChangeAspect="1"/>
          </p:cNvPicPr>
          <p:nvPr/>
        </p:nvPicPr>
        <p:blipFill>
          <a:blip r:embed="rId3"/>
          <a:stretch>
            <a:fillRect/>
          </a:stretch>
        </p:blipFill>
        <p:spPr>
          <a:xfrm>
            <a:off x="914399" y="1363685"/>
            <a:ext cx="3020291" cy="5172341"/>
          </a:xfrm>
          <a:prstGeom prst="rect">
            <a:avLst/>
          </a:prstGeom>
        </p:spPr>
      </p:pic>
      <p:pic>
        <p:nvPicPr>
          <p:cNvPr id="10" name="Picture 9">
            <a:extLst>
              <a:ext uri="{FF2B5EF4-FFF2-40B4-BE49-F238E27FC236}">
                <a16:creationId xmlns:a16="http://schemas.microsoft.com/office/drawing/2014/main" id="{61C42FE6-EA64-411B-987B-8B935DF7C778}"/>
              </a:ext>
            </a:extLst>
          </p:cNvPr>
          <p:cNvPicPr>
            <a:picLocks noChangeAspect="1"/>
          </p:cNvPicPr>
          <p:nvPr/>
        </p:nvPicPr>
        <p:blipFill>
          <a:blip r:embed="rId4"/>
          <a:stretch>
            <a:fillRect/>
          </a:stretch>
        </p:blipFill>
        <p:spPr>
          <a:xfrm>
            <a:off x="9395134" y="3821545"/>
            <a:ext cx="2085666" cy="1919658"/>
          </a:xfrm>
          <a:prstGeom prst="rect">
            <a:avLst/>
          </a:prstGeom>
        </p:spPr>
      </p:pic>
    </p:spTree>
    <p:extLst>
      <p:ext uri="{BB962C8B-B14F-4D97-AF65-F5344CB8AC3E}">
        <p14:creationId xmlns:p14="http://schemas.microsoft.com/office/powerpoint/2010/main" val="927851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346229"/>
            <a:ext cx="10990556" cy="3447098"/>
          </a:xfrm>
          <a:prstGeom prst="rect">
            <a:avLst/>
          </a:prstGeom>
          <a:noFill/>
        </p:spPr>
        <p:txBody>
          <a:bodyPr wrap="square" rtlCol="0">
            <a:spAutoFit/>
          </a:bodyPr>
          <a:lstStyle/>
          <a:p>
            <a:pPr algn="l"/>
            <a:r>
              <a:rPr lang="en-US" sz="2800" b="1" i="0" dirty="0">
                <a:solidFill>
                  <a:srgbClr val="FFFF00"/>
                </a:solidFill>
                <a:effectLst/>
              </a:rPr>
              <a:t>SQL COUNT(), AVG() and SUM() Functions</a:t>
            </a:r>
          </a:p>
          <a:p>
            <a:endParaRPr lang="en-US" sz="2800" b="1" i="0" dirty="0">
              <a:solidFill>
                <a:srgbClr val="FFFF00"/>
              </a:solidFill>
              <a:effectLst/>
            </a:endParaRPr>
          </a:p>
          <a:p>
            <a:r>
              <a:rPr lang="en-US" b="1" i="0" dirty="0">
                <a:solidFill>
                  <a:schemeClr val="bg1"/>
                </a:solidFill>
                <a:effectLst/>
                <a:latin typeface="Segoe UI" panose="020B0502040204020203" pitchFamily="34" charset="0"/>
              </a:rPr>
              <a:t>The SUM() function returns the total sum of a numeric column. </a:t>
            </a:r>
          </a:p>
          <a:p>
            <a:endParaRPr lang="en-US" b="1" i="0" dirty="0">
              <a:solidFill>
                <a:schemeClr val="bg1"/>
              </a:solidFill>
              <a:effectLst/>
              <a:latin typeface="Segoe UI" panose="020B0502040204020203" pitchFamily="34" charset="0"/>
            </a:endParaRPr>
          </a:p>
          <a:p>
            <a:r>
              <a:rPr lang="en-US" dirty="0">
                <a:solidFill>
                  <a:schemeClr val="bg1"/>
                </a:solidFill>
                <a:latin typeface="Segoe UI" panose="020B0502040204020203" pitchFamily="34" charset="0"/>
              </a:rPr>
              <a:t>SUM</a:t>
            </a:r>
            <a:r>
              <a:rPr lang="ro-RO" b="0" i="0" dirty="0">
                <a:solidFill>
                  <a:schemeClr val="bg1"/>
                </a:solidFill>
                <a:effectLst/>
                <a:latin typeface="Segoe UI" panose="020B0502040204020203" pitchFamily="34" charset="0"/>
              </a:rPr>
              <a:t>() Syntax</a:t>
            </a:r>
            <a:r>
              <a:rPr lang="en-US" b="0" i="0" dirty="0">
                <a:solidFill>
                  <a:schemeClr val="bg1"/>
                </a:solidFill>
                <a:effectLst/>
                <a:latin typeface="Segoe UI" panose="020B0502040204020203" pitchFamily="34" charset="0"/>
              </a:rPr>
              <a:t>:</a:t>
            </a:r>
          </a:p>
          <a:p>
            <a:r>
              <a:rPr lang="en-US" b="0" i="0" dirty="0">
                <a:solidFill>
                  <a:schemeClr val="bg1"/>
                </a:solidFill>
                <a:effectLst/>
                <a:latin typeface="Segoe UI" panose="020B0502040204020203" pitchFamily="34" charset="0"/>
              </a:rPr>
              <a:t> </a:t>
            </a:r>
          </a:p>
          <a:p>
            <a:endParaRPr lang="en-US" b="0" i="0" dirty="0">
              <a:solidFill>
                <a:srgbClr val="000000"/>
              </a:solidFill>
              <a:effectLst/>
              <a:latin typeface="Segoe UI" panose="020B0502040204020203" pitchFamily="34" charset="0"/>
            </a:endParaRPr>
          </a:p>
          <a:p>
            <a:endParaRPr lang="en-US" dirty="0">
              <a:solidFill>
                <a:srgbClr val="000000"/>
              </a:solidFill>
              <a:latin typeface="Segoe UI" panose="020B0502040204020203" pitchFamily="34" charset="0"/>
            </a:endParaRPr>
          </a:p>
          <a:p>
            <a:endParaRPr lang="ro-RO" b="0" i="0" dirty="0">
              <a:solidFill>
                <a:srgbClr val="000000"/>
              </a:solidFill>
              <a:effectLst/>
              <a:latin typeface="Segoe UI" panose="020B0502040204020203" pitchFamily="34" charset="0"/>
            </a:endParaRPr>
          </a:p>
          <a:p>
            <a:endParaRPr lang="en-US" b="1" dirty="0"/>
          </a:p>
          <a:p>
            <a:endParaRPr lang="ro-RO" b="1" dirty="0"/>
          </a:p>
        </p:txBody>
      </p:sp>
      <p:sp>
        <p:nvSpPr>
          <p:cNvPr id="14" name="TextBox 13">
            <a:extLst>
              <a:ext uri="{FF2B5EF4-FFF2-40B4-BE49-F238E27FC236}">
                <a16:creationId xmlns:a16="http://schemas.microsoft.com/office/drawing/2014/main" id="{5DFB1C20-489F-4590-B819-482A9D12533C}"/>
              </a:ext>
            </a:extLst>
          </p:cNvPr>
          <p:cNvSpPr txBox="1"/>
          <p:nvPr/>
        </p:nvSpPr>
        <p:spPr>
          <a:xfrm>
            <a:off x="355106" y="3971741"/>
            <a:ext cx="4881912" cy="1477328"/>
          </a:xfrm>
          <a:prstGeom prst="rect">
            <a:avLst/>
          </a:prstGeom>
          <a:noFill/>
        </p:spPr>
        <p:txBody>
          <a:bodyPr wrap="square">
            <a:spAutoFit/>
          </a:bodyPr>
          <a:lstStyle/>
          <a:p>
            <a:endParaRPr lang="en-US" dirty="0">
              <a:solidFill>
                <a:srgbClr val="FFFF00"/>
              </a:solidFill>
            </a:endParaRPr>
          </a:p>
          <a:p>
            <a:r>
              <a:rPr lang="en-US" dirty="0">
                <a:solidFill>
                  <a:srgbClr val="FFFF00"/>
                </a:solidFill>
              </a:rPr>
              <a:t>Example: </a:t>
            </a:r>
            <a:r>
              <a:rPr lang="en-US" dirty="0">
                <a:solidFill>
                  <a:schemeClr val="bg1"/>
                </a:solidFill>
              </a:rPr>
              <a:t>Total amount of books</a:t>
            </a:r>
          </a:p>
          <a:p>
            <a:endParaRPr lang="en-US" dirty="0">
              <a:solidFill>
                <a:schemeClr val="bg1"/>
              </a:solidFill>
            </a:endParaRPr>
          </a:p>
          <a:p>
            <a:r>
              <a:rPr lang="en-US" dirty="0">
                <a:solidFill>
                  <a:schemeClr val="bg1"/>
                </a:solidFill>
              </a:rPr>
              <a:t>SELECT SUM(amount)</a:t>
            </a:r>
          </a:p>
          <a:p>
            <a:r>
              <a:rPr lang="en-US" dirty="0">
                <a:solidFill>
                  <a:schemeClr val="bg1"/>
                </a:solidFill>
              </a:rPr>
              <a:t>FROM books</a:t>
            </a:r>
          </a:p>
        </p:txBody>
      </p:sp>
      <p:pic>
        <p:nvPicPr>
          <p:cNvPr id="4" name="Picture 3">
            <a:extLst>
              <a:ext uri="{FF2B5EF4-FFF2-40B4-BE49-F238E27FC236}">
                <a16:creationId xmlns:a16="http://schemas.microsoft.com/office/drawing/2014/main" id="{789E2B2B-097D-4170-BA01-6CF95A11FC7F}"/>
              </a:ext>
            </a:extLst>
          </p:cNvPr>
          <p:cNvPicPr>
            <a:picLocks noChangeAspect="1"/>
          </p:cNvPicPr>
          <p:nvPr/>
        </p:nvPicPr>
        <p:blipFill>
          <a:blip r:embed="rId2"/>
          <a:stretch>
            <a:fillRect/>
          </a:stretch>
        </p:blipFill>
        <p:spPr>
          <a:xfrm>
            <a:off x="355106" y="2558503"/>
            <a:ext cx="2886686" cy="1110264"/>
          </a:xfrm>
          <a:prstGeom prst="rect">
            <a:avLst/>
          </a:prstGeom>
        </p:spPr>
      </p:pic>
    </p:spTree>
    <p:extLst>
      <p:ext uri="{BB962C8B-B14F-4D97-AF65-F5344CB8AC3E}">
        <p14:creationId xmlns:p14="http://schemas.microsoft.com/office/powerpoint/2010/main" val="2380517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275208"/>
            <a:ext cx="10990556" cy="4555093"/>
          </a:xfrm>
          <a:prstGeom prst="rect">
            <a:avLst/>
          </a:prstGeom>
          <a:noFill/>
        </p:spPr>
        <p:txBody>
          <a:bodyPr wrap="square" rtlCol="0">
            <a:spAutoFit/>
          </a:bodyPr>
          <a:lstStyle/>
          <a:p>
            <a:pPr algn="l"/>
            <a:r>
              <a:rPr lang="en-US" sz="2800" b="1" i="0" dirty="0">
                <a:solidFill>
                  <a:srgbClr val="FFFF00"/>
                </a:solidFill>
                <a:effectLst/>
              </a:rPr>
              <a:t>SQL: GROUP BY Statement and HAVING Statement</a:t>
            </a:r>
          </a:p>
          <a:p>
            <a:endParaRPr lang="en-US" sz="2800" b="1" i="0" dirty="0">
              <a:solidFill>
                <a:srgbClr val="FFFF00"/>
              </a:solidFill>
              <a:effectLst/>
            </a:endParaRPr>
          </a:p>
          <a:p>
            <a:r>
              <a:rPr lang="en-US" i="0" dirty="0">
                <a:solidFill>
                  <a:schemeClr val="bg1"/>
                </a:solidFill>
                <a:effectLst/>
              </a:rPr>
              <a:t>The GROUP BY statement groups rows that have the same values into summary rows.</a:t>
            </a:r>
          </a:p>
          <a:p>
            <a:r>
              <a:rPr lang="en-US" i="0" dirty="0">
                <a:solidFill>
                  <a:schemeClr val="bg1"/>
                </a:solidFill>
                <a:effectLst/>
              </a:rPr>
              <a:t>The GROUP BY statement is often used with aggregate functions (COUNT(), MAX(), MIN(), SUM(), AVG()) to group the result-set by one or more columns.</a:t>
            </a:r>
          </a:p>
          <a:p>
            <a:endParaRPr lang="en-US" dirty="0">
              <a:solidFill>
                <a:schemeClr val="bg1"/>
              </a:solidFill>
            </a:endParaRPr>
          </a:p>
          <a:p>
            <a:r>
              <a:rPr lang="en-US" dirty="0">
                <a:solidFill>
                  <a:schemeClr val="bg1"/>
                </a:solidFill>
              </a:rPr>
              <a:t>The HAVING clause was added to SQL because the WHERE keyword cannot be used with aggregate functions.</a:t>
            </a:r>
          </a:p>
          <a:p>
            <a:endParaRPr lang="en-US" dirty="0">
              <a:solidFill>
                <a:schemeClr val="bg1"/>
              </a:solidFill>
              <a:latin typeface="Segoe UI" panose="020B0502040204020203" pitchFamily="34" charset="0"/>
            </a:endParaRPr>
          </a:p>
          <a:p>
            <a:r>
              <a:rPr lang="en-US" dirty="0">
                <a:solidFill>
                  <a:schemeClr val="bg1"/>
                </a:solidFill>
              </a:rPr>
              <a:t>GROUP BY </a:t>
            </a:r>
            <a:r>
              <a:rPr lang="ro-RO" b="0" i="0" dirty="0">
                <a:solidFill>
                  <a:schemeClr val="bg1"/>
                </a:solidFill>
                <a:effectLst/>
              </a:rPr>
              <a:t>Syntax</a:t>
            </a:r>
            <a:r>
              <a:rPr lang="en-US" b="0" i="0" dirty="0">
                <a:solidFill>
                  <a:schemeClr val="bg1"/>
                </a:solidFill>
                <a:effectLst/>
              </a:rPr>
              <a:t>:</a:t>
            </a:r>
          </a:p>
          <a:p>
            <a:r>
              <a:rPr lang="en-US" b="0" i="0" dirty="0">
                <a:solidFill>
                  <a:srgbClr val="000000"/>
                </a:solidFill>
                <a:effectLst/>
                <a:latin typeface="Segoe UI" panose="020B0502040204020203" pitchFamily="34" charset="0"/>
              </a:rPr>
              <a:t> </a:t>
            </a:r>
          </a:p>
          <a:p>
            <a:endParaRPr lang="en-US" b="0" i="0" dirty="0">
              <a:solidFill>
                <a:srgbClr val="000000"/>
              </a:solidFill>
              <a:effectLst/>
              <a:latin typeface="Segoe UI" panose="020B0502040204020203" pitchFamily="34" charset="0"/>
            </a:endParaRPr>
          </a:p>
          <a:p>
            <a:endParaRPr lang="en-US" dirty="0">
              <a:solidFill>
                <a:srgbClr val="000000"/>
              </a:solidFill>
              <a:latin typeface="Segoe UI" panose="020B0502040204020203" pitchFamily="34" charset="0"/>
            </a:endParaRPr>
          </a:p>
          <a:p>
            <a:endParaRPr lang="ro-RO" b="0" i="0" dirty="0">
              <a:solidFill>
                <a:srgbClr val="000000"/>
              </a:solidFill>
              <a:effectLst/>
              <a:latin typeface="Segoe UI" panose="020B0502040204020203" pitchFamily="34" charset="0"/>
            </a:endParaRPr>
          </a:p>
          <a:p>
            <a:endParaRPr lang="en-US" b="1" dirty="0"/>
          </a:p>
          <a:p>
            <a:endParaRPr lang="ro-RO" b="1" dirty="0"/>
          </a:p>
        </p:txBody>
      </p:sp>
      <p:sp>
        <p:nvSpPr>
          <p:cNvPr id="14" name="TextBox 13">
            <a:extLst>
              <a:ext uri="{FF2B5EF4-FFF2-40B4-BE49-F238E27FC236}">
                <a16:creationId xmlns:a16="http://schemas.microsoft.com/office/drawing/2014/main" id="{5DFB1C20-489F-4590-B819-482A9D12533C}"/>
              </a:ext>
            </a:extLst>
          </p:cNvPr>
          <p:cNvSpPr txBox="1"/>
          <p:nvPr/>
        </p:nvSpPr>
        <p:spPr>
          <a:xfrm>
            <a:off x="2432482" y="4388509"/>
            <a:ext cx="6217816" cy="2031325"/>
          </a:xfrm>
          <a:prstGeom prst="rect">
            <a:avLst/>
          </a:prstGeom>
          <a:noFill/>
        </p:spPr>
        <p:txBody>
          <a:bodyPr wrap="square">
            <a:spAutoFit/>
          </a:bodyPr>
          <a:lstStyle/>
          <a:p>
            <a:endParaRPr lang="en-US" dirty="0">
              <a:solidFill>
                <a:srgbClr val="FFFF00"/>
              </a:solidFill>
            </a:endParaRPr>
          </a:p>
          <a:p>
            <a:r>
              <a:rPr lang="en-US" dirty="0">
                <a:solidFill>
                  <a:srgbClr val="FFFF00"/>
                </a:solidFill>
              </a:rPr>
              <a:t>Example: </a:t>
            </a:r>
            <a:r>
              <a:rPr lang="en-US" dirty="0">
                <a:solidFill>
                  <a:schemeClr val="bg1"/>
                </a:solidFill>
              </a:rPr>
              <a:t>Find the days on which at least 5 books were rented</a:t>
            </a:r>
          </a:p>
          <a:p>
            <a:endParaRPr lang="en-US" dirty="0">
              <a:solidFill>
                <a:schemeClr val="bg1"/>
              </a:solidFill>
            </a:endParaRPr>
          </a:p>
          <a:p>
            <a:r>
              <a:rPr lang="en-US" dirty="0">
                <a:solidFill>
                  <a:schemeClr val="bg1"/>
                </a:solidFill>
              </a:rPr>
              <a:t>SELECT COUNT(*), </a:t>
            </a:r>
            <a:r>
              <a:rPr lang="en-US" dirty="0" err="1">
                <a:solidFill>
                  <a:schemeClr val="bg1"/>
                </a:solidFill>
              </a:rPr>
              <a:t>date_rented</a:t>
            </a:r>
            <a:endParaRPr lang="en-US" dirty="0">
              <a:solidFill>
                <a:schemeClr val="bg1"/>
              </a:solidFill>
            </a:endParaRPr>
          </a:p>
          <a:p>
            <a:r>
              <a:rPr lang="en-US" dirty="0">
                <a:solidFill>
                  <a:schemeClr val="bg1"/>
                </a:solidFill>
              </a:rPr>
              <a:t>FROM </a:t>
            </a:r>
            <a:r>
              <a:rPr lang="en-US" dirty="0" err="1">
                <a:solidFill>
                  <a:schemeClr val="bg1"/>
                </a:solidFill>
              </a:rPr>
              <a:t>book_rentals</a:t>
            </a:r>
            <a:endParaRPr lang="en-US" dirty="0">
              <a:solidFill>
                <a:schemeClr val="bg1"/>
              </a:solidFill>
            </a:endParaRPr>
          </a:p>
          <a:p>
            <a:r>
              <a:rPr lang="en-US" dirty="0">
                <a:solidFill>
                  <a:schemeClr val="bg1"/>
                </a:solidFill>
              </a:rPr>
              <a:t>GROUP BY </a:t>
            </a:r>
            <a:r>
              <a:rPr lang="en-US" dirty="0" err="1">
                <a:solidFill>
                  <a:schemeClr val="bg1"/>
                </a:solidFill>
              </a:rPr>
              <a:t>date_rented</a:t>
            </a:r>
            <a:endParaRPr lang="en-US" dirty="0">
              <a:solidFill>
                <a:schemeClr val="bg1"/>
              </a:solidFill>
            </a:endParaRPr>
          </a:p>
          <a:p>
            <a:r>
              <a:rPr lang="en-US" dirty="0">
                <a:solidFill>
                  <a:schemeClr val="bg1"/>
                </a:solidFill>
              </a:rPr>
              <a:t>HAVING COUNT(*)&gt;=5</a:t>
            </a:r>
          </a:p>
        </p:txBody>
      </p:sp>
      <p:pic>
        <p:nvPicPr>
          <p:cNvPr id="5" name="Picture 4">
            <a:extLst>
              <a:ext uri="{FF2B5EF4-FFF2-40B4-BE49-F238E27FC236}">
                <a16:creationId xmlns:a16="http://schemas.microsoft.com/office/drawing/2014/main" id="{B5A695C4-EEFE-4148-82B4-293B19EEB93F}"/>
              </a:ext>
            </a:extLst>
          </p:cNvPr>
          <p:cNvPicPr>
            <a:picLocks noChangeAspect="1"/>
          </p:cNvPicPr>
          <p:nvPr/>
        </p:nvPicPr>
        <p:blipFill>
          <a:blip r:embed="rId2"/>
          <a:stretch>
            <a:fillRect/>
          </a:stretch>
        </p:blipFill>
        <p:spPr>
          <a:xfrm>
            <a:off x="443883" y="3189954"/>
            <a:ext cx="2152650" cy="1238250"/>
          </a:xfrm>
          <a:prstGeom prst="rect">
            <a:avLst/>
          </a:prstGeom>
        </p:spPr>
      </p:pic>
      <p:sp>
        <p:nvSpPr>
          <p:cNvPr id="3" name="TextBox 2">
            <a:extLst>
              <a:ext uri="{FF2B5EF4-FFF2-40B4-BE49-F238E27FC236}">
                <a16:creationId xmlns:a16="http://schemas.microsoft.com/office/drawing/2014/main" id="{507224FE-5414-45FA-9835-5E46595EA8B4}"/>
              </a:ext>
            </a:extLst>
          </p:cNvPr>
          <p:cNvSpPr txBox="1"/>
          <p:nvPr/>
        </p:nvSpPr>
        <p:spPr>
          <a:xfrm>
            <a:off x="7164280" y="2762638"/>
            <a:ext cx="3329126" cy="369332"/>
          </a:xfrm>
          <a:prstGeom prst="rect">
            <a:avLst/>
          </a:prstGeom>
          <a:noFill/>
        </p:spPr>
        <p:txBody>
          <a:bodyPr wrap="square" rtlCol="0">
            <a:spAutoFit/>
          </a:bodyPr>
          <a:lstStyle/>
          <a:p>
            <a:r>
              <a:rPr lang="en-US" dirty="0">
                <a:solidFill>
                  <a:schemeClr val="bg1"/>
                </a:solidFill>
              </a:rPr>
              <a:t>HAVING Syntax:</a:t>
            </a:r>
            <a:endParaRPr lang="ro-RO" dirty="0">
              <a:solidFill>
                <a:schemeClr val="bg1"/>
              </a:solidFill>
            </a:endParaRPr>
          </a:p>
        </p:txBody>
      </p:sp>
      <p:pic>
        <p:nvPicPr>
          <p:cNvPr id="6" name="Picture 5">
            <a:extLst>
              <a:ext uri="{FF2B5EF4-FFF2-40B4-BE49-F238E27FC236}">
                <a16:creationId xmlns:a16="http://schemas.microsoft.com/office/drawing/2014/main" id="{1A98B940-5D85-4401-B5E5-6067F58D5735}"/>
              </a:ext>
            </a:extLst>
          </p:cNvPr>
          <p:cNvPicPr>
            <a:picLocks noChangeAspect="1"/>
          </p:cNvPicPr>
          <p:nvPr/>
        </p:nvPicPr>
        <p:blipFill>
          <a:blip r:embed="rId3"/>
          <a:stretch>
            <a:fillRect/>
          </a:stretch>
        </p:blipFill>
        <p:spPr>
          <a:xfrm>
            <a:off x="7119892" y="3224591"/>
            <a:ext cx="2171700" cy="1428750"/>
          </a:xfrm>
          <a:prstGeom prst="rect">
            <a:avLst/>
          </a:prstGeom>
        </p:spPr>
      </p:pic>
    </p:spTree>
    <p:extLst>
      <p:ext uri="{BB962C8B-B14F-4D97-AF65-F5344CB8AC3E}">
        <p14:creationId xmlns:p14="http://schemas.microsoft.com/office/powerpoint/2010/main" val="852066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FADC86-9BA7-4ABA-AC1A-46C64A1F8954}"/>
              </a:ext>
            </a:extLst>
          </p:cNvPr>
          <p:cNvSpPr txBox="1"/>
          <p:nvPr/>
        </p:nvSpPr>
        <p:spPr>
          <a:xfrm>
            <a:off x="565212" y="355107"/>
            <a:ext cx="11061576" cy="4001095"/>
          </a:xfrm>
          <a:prstGeom prst="rect">
            <a:avLst/>
          </a:prstGeom>
          <a:noFill/>
        </p:spPr>
        <p:txBody>
          <a:bodyPr wrap="square" rtlCol="0">
            <a:spAutoFit/>
          </a:bodyPr>
          <a:lstStyle/>
          <a:p>
            <a:r>
              <a:rPr lang="en-US" sz="2800" b="1" dirty="0">
                <a:solidFill>
                  <a:srgbClr val="FFFF00"/>
                </a:solidFill>
              </a:rPr>
              <a:t>SQL JOINS:</a:t>
            </a:r>
          </a:p>
          <a:p>
            <a:endParaRPr lang="en-US" sz="2800" b="1" dirty="0">
              <a:solidFill>
                <a:srgbClr val="FFFF00"/>
              </a:solidFill>
            </a:endParaRPr>
          </a:p>
          <a:p>
            <a:r>
              <a:rPr lang="en-US" b="1" dirty="0">
                <a:solidFill>
                  <a:schemeClr val="bg1"/>
                </a:solidFill>
              </a:rPr>
              <a:t>A JOIN clause is used to combine rows from two or more tables, based on a related column between them.</a:t>
            </a:r>
          </a:p>
          <a:p>
            <a:endParaRPr lang="en-US" b="1" dirty="0">
              <a:solidFill>
                <a:schemeClr val="bg1"/>
              </a:solidFill>
            </a:endParaRPr>
          </a:p>
          <a:p>
            <a:r>
              <a:rPr lang="en-US" b="1" dirty="0">
                <a:solidFill>
                  <a:srgbClr val="FFFF00"/>
                </a:solidFill>
              </a:rPr>
              <a:t>Different Types of SQL JOINs</a:t>
            </a:r>
          </a:p>
          <a:p>
            <a:r>
              <a:rPr lang="en-US" b="1" dirty="0">
                <a:solidFill>
                  <a:schemeClr val="bg1"/>
                </a:solidFill>
              </a:rPr>
              <a:t>Here are the different types of the JOINs in SQL:</a:t>
            </a:r>
          </a:p>
          <a:p>
            <a:endParaRPr lang="en-US" b="1" dirty="0"/>
          </a:p>
          <a:p>
            <a:r>
              <a:rPr lang="en-US" b="1" dirty="0">
                <a:solidFill>
                  <a:srgbClr val="FFFF00"/>
                </a:solidFill>
              </a:rPr>
              <a:t>(INNER) JOIN:</a:t>
            </a:r>
            <a:r>
              <a:rPr lang="en-US" b="1" dirty="0"/>
              <a:t> </a:t>
            </a:r>
            <a:r>
              <a:rPr lang="en-US" b="1" dirty="0">
                <a:solidFill>
                  <a:schemeClr val="bg1"/>
                </a:solidFill>
              </a:rPr>
              <a:t>Returns records that have matching values in both tables</a:t>
            </a:r>
          </a:p>
          <a:p>
            <a:r>
              <a:rPr lang="en-US" b="1" dirty="0">
                <a:solidFill>
                  <a:srgbClr val="FFFF00"/>
                </a:solidFill>
              </a:rPr>
              <a:t>LEFT (OUTER) JOIN: </a:t>
            </a:r>
            <a:r>
              <a:rPr lang="en-US" b="1" dirty="0">
                <a:solidFill>
                  <a:schemeClr val="bg1"/>
                </a:solidFill>
              </a:rPr>
              <a:t>Returns all records from the left table, and the matched records from the right table</a:t>
            </a:r>
          </a:p>
          <a:p>
            <a:r>
              <a:rPr lang="en-US" b="1" dirty="0">
                <a:solidFill>
                  <a:srgbClr val="FFFF00"/>
                </a:solidFill>
              </a:rPr>
              <a:t>RIGHT (OUTER) JOIN: </a:t>
            </a:r>
            <a:r>
              <a:rPr lang="en-US" b="1" dirty="0">
                <a:solidFill>
                  <a:schemeClr val="bg1"/>
                </a:solidFill>
              </a:rPr>
              <a:t>Returns all records from the right table, and the matched records from the left table</a:t>
            </a:r>
          </a:p>
          <a:p>
            <a:r>
              <a:rPr lang="en-US" b="1" dirty="0">
                <a:solidFill>
                  <a:srgbClr val="FFFF00"/>
                </a:solidFill>
              </a:rPr>
              <a:t>FULL (OUTER) JOIN: </a:t>
            </a:r>
            <a:r>
              <a:rPr lang="en-US" b="1" dirty="0">
                <a:solidFill>
                  <a:schemeClr val="bg1"/>
                </a:solidFill>
              </a:rPr>
              <a:t>Returns all records when there is a match in either left or right table</a:t>
            </a:r>
          </a:p>
          <a:p>
            <a:endParaRPr lang="en-US" b="1" dirty="0"/>
          </a:p>
          <a:p>
            <a:endParaRPr lang="ro-RO" b="1" dirty="0"/>
          </a:p>
        </p:txBody>
      </p:sp>
      <p:pic>
        <p:nvPicPr>
          <p:cNvPr id="7" name="Picture 6">
            <a:extLst>
              <a:ext uri="{FF2B5EF4-FFF2-40B4-BE49-F238E27FC236}">
                <a16:creationId xmlns:a16="http://schemas.microsoft.com/office/drawing/2014/main" id="{44069A4E-C4A6-4F7A-B830-6CA9987F126C}"/>
              </a:ext>
            </a:extLst>
          </p:cNvPr>
          <p:cNvPicPr>
            <a:picLocks noChangeAspect="1"/>
          </p:cNvPicPr>
          <p:nvPr/>
        </p:nvPicPr>
        <p:blipFill>
          <a:blip r:embed="rId2"/>
          <a:stretch>
            <a:fillRect/>
          </a:stretch>
        </p:blipFill>
        <p:spPr>
          <a:xfrm>
            <a:off x="1515470" y="4208015"/>
            <a:ext cx="9381501" cy="1947307"/>
          </a:xfrm>
          <a:prstGeom prst="rect">
            <a:avLst/>
          </a:prstGeom>
        </p:spPr>
      </p:pic>
    </p:spTree>
    <p:extLst>
      <p:ext uri="{BB962C8B-B14F-4D97-AF65-F5344CB8AC3E}">
        <p14:creationId xmlns:p14="http://schemas.microsoft.com/office/powerpoint/2010/main" val="2134570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346229"/>
            <a:ext cx="11230252" cy="2339102"/>
          </a:xfrm>
          <a:prstGeom prst="rect">
            <a:avLst/>
          </a:prstGeom>
          <a:noFill/>
        </p:spPr>
        <p:txBody>
          <a:bodyPr wrap="square" rtlCol="0">
            <a:spAutoFit/>
          </a:bodyPr>
          <a:lstStyle/>
          <a:p>
            <a:r>
              <a:rPr lang="ro-RO" sz="2800" b="1" i="0" dirty="0">
                <a:solidFill>
                  <a:srgbClr val="FFFF00"/>
                </a:solidFill>
                <a:effectLst/>
              </a:rPr>
              <a:t>SQL INNER JOIN</a:t>
            </a:r>
            <a:r>
              <a:rPr lang="en-US" sz="2800" b="1" i="0" dirty="0">
                <a:solidFill>
                  <a:srgbClr val="FFFF00"/>
                </a:solidFill>
                <a:effectLst/>
              </a:rPr>
              <a:t>:</a:t>
            </a:r>
          </a:p>
          <a:p>
            <a:endParaRPr lang="en-US" sz="2800" b="1" dirty="0"/>
          </a:p>
          <a:p>
            <a:r>
              <a:rPr lang="en-US" b="1" dirty="0">
                <a:solidFill>
                  <a:schemeClr val="bg1"/>
                </a:solidFill>
              </a:rPr>
              <a:t>The INNER JOIN select records that have matching values in both tables.</a:t>
            </a:r>
          </a:p>
          <a:p>
            <a:endParaRPr lang="en-US" b="0" i="0" dirty="0">
              <a:solidFill>
                <a:schemeClr val="bg1"/>
              </a:solidFill>
              <a:effectLst/>
              <a:latin typeface="Segoe UI" panose="020B0502040204020203" pitchFamily="34" charset="0"/>
            </a:endParaRPr>
          </a:p>
          <a:p>
            <a:r>
              <a:rPr lang="ro-RO" b="0" i="0" dirty="0">
                <a:solidFill>
                  <a:schemeClr val="bg1"/>
                </a:solidFill>
                <a:effectLst/>
              </a:rPr>
              <a:t>INNER JOIN Syntax</a:t>
            </a:r>
            <a:r>
              <a:rPr lang="en-US" b="0" i="0" dirty="0">
                <a:solidFill>
                  <a:schemeClr val="bg1"/>
                </a:solidFill>
                <a:effectLst/>
              </a:rPr>
              <a:t>:</a:t>
            </a:r>
            <a:endParaRPr lang="ro-RO" b="0" i="0" dirty="0">
              <a:solidFill>
                <a:schemeClr val="bg1"/>
              </a:solidFill>
              <a:effectLst/>
            </a:endParaRPr>
          </a:p>
          <a:p>
            <a:endParaRPr lang="en-US" b="1" dirty="0"/>
          </a:p>
          <a:p>
            <a:endParaRPr lang="ro-RO" b="1" dirty="0"/>
          </a:p>
        </p:txBody>
      </p:sp>
      <p:pic>
        <p:nvPicPr>
          <p:cNvPr id="5" name="Picture 4">
            <a:extLst>
              <a:ext uri="{FF2B5EF4-FFF2-40B4-BE49-F238E27FC236}">
                <a16:creationId xmlns:a16="http://schemas.microsoft.com/office/drawing/2014/main" id="{2E15232C-2200-47EF-8FAD-49FB3BC7F946}"/>
              </a:ext>
            </a:extLst>
          </p:cNvPr>
          <p:cNvPicPr>
            <a:picLocks noChangeAspect="1"/>
          </p:cNvPicPr>
          <p:nvPr/>
        </p:nvPicPr>
        <p:blipFill>
          <a:blip r:embed="rId2"/>
          <a:stretch>
            <a:fillRect/>
          </a:stretch>
        </p:blipFill>
        <p:spPr>
          <a:xfrm>
            <a:off x="355106" y="2352675"/>
            <a:ext cx="3752850" cy="1076325"/>
          </a:xfrm>
          <a:prstGeom prst="rect">
            <a:avLst/>
          </a:prstGeom>
        </p:spPr>
      </p:pic>
      <p:pic>
        <p:nvPicPr>
          <p:cNvPr id="7" name="Picture 6">
            <a:extLst>
              <a:ext uri="{FF2B5EF4-FFF2-40B4-BE49-F238E27FC236}">
                <a16:creationId xmlns:a16="http://schemas.microsoft.com/office/drawing/2014/main" id="{F7674B24-B6FD-445B-B649-B966AD178990}"/>
              </a:ext>
            </a:extLst>
          </p:cNvPr>
          <p:cNvPicPr>
            <a:picLocks noChangeAspect="1"/>
          </p:cNvPicPr>
          <p:nvPr/>
        </p:nvPicPr>
        <p:blipFill>
          <a:blip r:embed="rId3"/>
          <a:stretch>
            <a:fillRect/>
          </a:stretch>
        </p:blipFill>
        <p:spPr>
          <a:xfrm>
            <a:off x="9093694" y="356828"/>
            <a:ext cx="2743200" cy="1800225"/>
          </a:xfrm>
          <a:prstGeom prst="rect">
            <a:avLst/>
          </a:prstGeom>
        </p:spPr>
      </p:pic>
      <p:sp>
        <p:nvSpPr>
          <p:cNvPr id="8" name="TextBox 7">
            <a:extLst>
              <a:ext uri="{FF2B5EF4-FFF2-40B4-BE49-F238E27FC236}">
                <a16:creationId xmlns:a16="http://schemas.microsoft.com/office/drawing/2014/main" id="{BCD6C535-A949-45F4-AD42-C2A7E020E0A8}"/>
              </a:ext>
            </a:extLst>
          </p:cNvPr>
          <p:cNvSpPr txBox="1"/>
          <p:nvPr/>
        </p:nvSpPr>
        <p:spPr>
          <a:xfrm>
            <a:off x="435006" y="3719742"/>
            <a:ext cx="10901779" cy="2031325"/>
          </a:xfrm>
          <a:prstGeom prst="rect">
            <a:avLst/>
          </a:prstGeom>
          <a:noFill/>
        </p:spPr>
        <p:txBody>
          <a:bodyPr wrap="square" rtlCol="0">
            <a:spAutoFit/>
          </a:bodyPr>
          <a:lstStyle/>
          <a:p>
            <a:r>
              <a:rPr lang="en-US" dirty="0">
                <a:solidFill>
                  <a:srgbClr val="FFFF00"/>
                </a:solidFill>
              </a:rPr>
              <a:t>Example: </a:t>
            </a:r>
            <a:r>
              <a:rPr lang="en-US" dirty="0">
                <a:solidFill>
                  <a:schemeClr val="bg1"/>
                </a:solidFill>
              </a:rPr>
              <a:t>All the </a:t>
            </a:r>
            <a:r>
              <a:rPr lang="en-US" dirty="0" err="1">
                <a:solidFill>
                  <a:schemeClr val="bg1"/>
                </a:solidFill>
              </a:rPr>
              <a:t>account_ids</a:t>
            </a:r>
            <a:r>
              <a:rPr lang="en-US" dirty="0">
                <a:solidFill>
                  <a:schemeClr val="bg1"/>
                </a:solidFill>
              </a:rPr>
              <a:t> that rented a book:</a:t>
            </a:r>
          </a:p>
          <a:p>
            <a:endParaRPr lang="en-US" dirty="0">
              <a:solidFill>
                <a:schemeClr val="bg1"/>
              </a:solidFill>
            </a:endParaRPr>
          </a:p>
          <a:p>
            <a:r>
              <a:rPr lang="en-US" dirty="0">
                <a:solidFill>
                  <a:schemeClr val="bg1"/>
                </a:solidFill>
              </a:rPr>
              <a:t>SELECT </a:t>
            </a:r>
            <a:r>
              <a:rPr lang="en-US" dirty="0" err="1">
                <a:solidFill>
                  <a:schemeClr val="bg1"/>
                </a:solidFill>
              </a:rPr>
              <a:t>accounts.account_id</a:t>
            </a:r>
            <a:endParaRPr lang="en-US" dirty="0">
              <a:solidFill>
                <a:schemeClr val="bg1"/>
              </a:solidFill>
            </a:endParaRPr>
          </a:p>
          <a:p>
            <a:r>
              <a:rPr lang="en-US" dirty="0">
                <a:solidFill>
                  <a:schemeClr val="bg1"/>
                </a:solidFill>
              </a:rPr>
              <a:t>FROM accounts</a:t>
            </a:r>
          </a:p>
          <a:p>
            <a:r>
              <a:rPr lang="en-US" dirty="0">
                <a:solidFill>
                  <a:schemeClr val="bg1"/>
                </a:solidFill>
              </a:rPr>
              <a:t>INNER JOIN </a:t>
            </a:r>
            <a:r>
              <a:rPr lang="en-US" dirty="0" err="1">
                <a:solidFill>
                  <a:schemeClr val="bg1"/>
                </a:solidFill>
              </a:rPr>
              <a:t>book_rentals</a:t>
            </a:r>
            <a:endParaRPr lang="en-US" dirty="0">
              <a:solidFill>
                <a:schemeClr val="bg1"/>
              </a:solidFill>
            </a:endParaRPr>
          </a:p>
          <a:p>
            <a:r>
              <a:rPr lang="en-US" dirty="0">
                <a:solidFill>
                  <a:schemeClr val="bg1"/>
                </a:solidFill>
              </a:rPr>
              <a:t>ON </a:t>
            </a:r>
            <a:r>
              <a:rPr lang="en-US" dirty="0" err="1">
                <a:solidFill>
                  <a:schemeClr val="bg1"/>
                </a:solidFill>
              </a:rPr>
              <a:t>accounts.account_id</a:t>
            </a:r>
            <a:r>
              <a:rPr lang="en-US" dirty="0">
                <a:solidFill>
                  <a:schemeClr val="bg1"/>
                </a:solidFill>
              </a:rPr>
              <a:t> = </a:t>
            </a:r>
            <a:r>
              <a:rPr lang="en-US" dirty="0" err="1">
                <a:solidFill>
                  <a:schemeClr val="bg1"/>
                </a:solidFill>
              </a:rPr>
              <a:t>book_rentals.account_id</a:t>
            </a:r>
            <a:endParaRPr lang="en-US" dirty="0">
              <a:solidFill>
                <a:schemeClr val="bg1"/>
              </a:solidFill>
            </a:endParaRPr>
          </a:p>
          <a:p>
            <a:endParaRPr lang="ro-RO" dirty="0"/>
          </a:p>
        </p:txBody>
      </p:sp>
    </p:spTree>
    <p:extLst>
      <p:ext uri="{BB962C8B-B14F-4D97-AF65-F5344CB8AC3E}">
        <p14:creationId xmlns:p14="http://schemas.microsoft.com/office/powerpoint/2010/main" val="118965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346229"/>
            <a:ext cx="11230252" cy="2616101"/>
          </a:xfrm>
          <a:prstGeom prst="rect">
            <a:avLst/>
          </a:prstGeom>
          <a:noFill/>
        </p:spPr>
        <p:txBody>
          <a:bodyPr wrap="square" rtlCol="0">
            <a:spAutoFit/>
          </a:bodyPr>
          <a:lstStyle/>
          <a:p>
            <a:r>
              <a:rPr lang="ro-RO" sz="2800" b="1" i="0" dirty="0">
                <a:solidFill>
                  <a:srgbClr val="FFFF00"/>
                </a:solidFill>
                <a:effectLst/>
              </a:rPr>
              <a:t>SQL </a:t>
            </a:r>
            <a:r>
              <a:rPr lang="en-US" sz="2800" b="1" i="0" dirty="0">
                <a:solidFill>
                  <a:srgbClr val="FFFF00"/>
                </a:solidFill>
                <a:effectLst/>
              </a:rPr>
              <a:t>LEFT</a:t>
            </a:r>
            <a:r>
              <a:rPr lang="ro-RO" sz="2800" b="1" i="0" dirty="0">
                <a:solidFill>
                  <a:srgbClr val="FFFF00"/>
                </a:solidFill>
                <a:effectLst/>
              </a:rPr>
              <a:t> JOIN</a:t>
            </a:r>
            <a:r>
              <a:rPr lang="en-US" sz="2800" b="1" i="0" dirty="0">
                <a:solidFill>
                  <a:srgbClr val="FFFF00"/>
                </a:solidFill>
                <a:effectLst/>
              </a:rPr>
              <a:t>:</a:t>
            </a:r>
          </a:p>
          <a:p>
            <a:endParaRPr lang="en-US" sz="2800" b="1" dirty="0"/>
          </a:p>
          <a:p>
            <a:r>
              <a:rPr lang="en-US" b="1" i="0" dirty="0">
                <a:solidFill>
                  <a:schemeClr val="bg1"/>
                </a:solidFill>
                <a:effectLst/>
              </a:rPr>
              <a:t>The LEFT JOIN return all records from the left table (table1), and the matching records from the right table (table2). </a:t>
            </a:r>
            <a:endParaRPr lang="en-US" b="0" i="0" dirty="0">
              <a:solidFill>
                <a:schemeClr val="bg1"/>
              </a:solidFill>
              <a:effectLst/>
              <a:latin typeface="Segoe UI" panose="020B0502040204020203" pitchFamily="34" charset="0"/>
            </a:endParaRPr>
          </a:p>
          <a:p>
            <a:endParaRPr lang="en-US" b="0" i="0" dirty="0">
              <a:solidFill>
                <a:schemeClr val="bg1"/>
              </a:solidFill>
              <a:effectLst/>
            </a:endParaRPr>
          </a:p>
          <a:p>
            <a:endParaRPr lang="en-US" dirty="0">
              <a:solidFill>
                <a:schemeClr val="bg1"/>
              </a:solidFill>
            </a:endParaRPr>
          </a:p>
          <a:p>
            <a:r>
              <a:rPr lang="en-US" b="0" i="0" dirty="0">
                <a:solidFill>
                  <a:schemeClr val="bg1"/>
                </a:solidFill>
                <a:effectLst/>
              </a:rPr>
              <a:t>LEFT</a:t>
            </a:r>
            <a:r>
              <a:rPr lang="ro-RO" b="0" i="0" dirty="0">
                <a:solidFill>
                  <a:schemeClr val="bg1"/>
                </a:solidFill>
                <a:effectLst/>
              </a:rPr>
              <a:t> JOIN Syntax</a:t>
            </a:r>
            <a:r>
              <a:rPr lang="en-US" b="0" i="0" dirty="0">
                <a:solidFill>
                  <a:schemeClr val="bg1"/>
                </a:solidFill>
                <a:effectLst/>
              </a:rPr>
              <a:t>:</a:t>
            </a:r>
            <a:endParaRPr lang="ro-RO" b="0" i="0" dirty="0">
              <a:solidFill>
                <a:schemeClr val="bg1"/>
              </a:solidFill>
              <a:effectLst/>
            </a:endParaRPr>
          </a:p>
          <a:p>
            <a:endParaRPr lang="en-US" b="1" dirty="0">
              <a:solidFill>
                <a:schemeClr val="bg1"/>
              </a:solidFill>
            </a:endParaRPr>
          </a:p>
          <a:p>
            <a:endParaRPr lang="ro-RO" b="1" dirty="0"/>
          </a:p>
        </p:txBody>
      </p:sp>
      <p:sp>
        <p:nvSpPr>
          <p:cNvPr id="8" name="TextBox 7">
            <a:extLst>
              <a:ext uri="{FF2B5EF4-FFF2-40B4-BE49-F238E27FC236}">
                <a16:creationId xmlns:a16="http://schemas.microsoft.com/office/drawing/2014/main" id="{BCD6C535-A949-45F4-AD42-C2A7E020E0A8}"/>
              </a:ext>
            </a:extLst>
          </p:cNvPr>
          <p:cNvSpPr txBox="1"/>
          <p:nvPr/>
        </p:nvSpPr>
        <p:spPr>
          <a:xfrm>
            <a:off x="435006" y="3719742"/>
            <a:ext cx="10901779" cy="2585323"/>
          </a:xfrm>
          <a:prstGeom prst="rect">
            <a:avLst/>
          </a:prstGeom>
          <a:noFill/>
        </p:spPr>
        <p:txBody>
          <a:bodyPr wrap="square" rtlCol="0">
            <a:spAutoFit/>
          </a:bodyPr>
          <a:lstStyle/>
          <a:p>
            <a:endParaRPr lang="en-US" dirty="0">
              <a:solidFill>
                <a:srgbClr val="FFFF00"/>
              </a:solidFill>
            </a:endParaRPr>
          </a:p>
          <a:p>
            <a:r>
              <a:rPr lang="en-US" dirty="0">
                <a:solidFill>
                  <a:srgbClr val="FFFF00"/>
                </a:solidFill>
              </a:rPr>
              <a:t>Example: </a:t>
            </a:r>
            <a:r>
              <a:rPr lang="en-US" dirty="0">
                <a:solidFill>
                  <a:schemeClr val="bg1"/>
                </a:solidFill>
              </a:rPr>
              <a:t>All the books and their genres</a:t>
            </a:r>
          </a:p>
          <a:p>
            <a:endParaRPr lang="en-US" dirty="0">
              <a:solidFill>
                <a:schemeClr val="bg1"/>
              </a:solidFill>
            </a:endParaRPr>
          </a:p>
          <a:p>
            <a:r>
              <a:rPr lang="en-US" dirty="0">
                <a:solidFill>
                  <a:schemeClr val="bg1"/>
                </a:solidFill>
              </a:rPr>
              <a:t>SELECT </a:t>
            </a:r>
            <a:r>
              <a:rPr lang="en-US" dirty="0" err="1">
                <a:solidFill>
                  <a:schemeClr val="bg1"/>
                </a:solidFill>
              </a:rPr>
              <a:t>books.book_id</a:t>
            </a:r>
            <a:r>
              <a:rPr lang="en-US" dirty="0">
                <a:solidFill>
                  <a:schemeClr val="bg1"/>
                </a:solidFill>
              </a:rPr>
              <a:t>, genres.name</a:t>
            </a:r>
          </a:p>
          <a:p>
            <a:r>
              <a:rPr lang="en-US" dirty="0">
                <a:solidFill>
                  <a:schemeClr val="bg1"/>
                </a:solidFill>
              </a:rPr>
              <a:t>FROM books</a:t>
            </a:r>
          </a:p>
          <a:p>
            <a:r>
              <a:rPr lang="en-US" dirty="0">
                <a:solidFill>
                  <a:schemeClr val="bg1"/>
                </a:solidFill>
              </a:rPr>
              <a:t>LEFT JOIN genres</a:t>
            </a:r>
          </a:p>
          <a:p>
            <a:r>
              <a:rPr lang="en-US" dirty="0">
                <a:solidFill>
                  <a:schemeClr val="bg1"/>
                </a:solidFill>
              </a:rPr>
              <a:t>ON </a:t>
            </a:r>
            <a:r>
              <a:rPr lang="en-US" dirty="0" err="1">
                <a:solidFill>
                  <a:schemeClr val="bg1"/>
                </a:solidFill>
              </a:rPr>
              <a:t>books.genre_id</a:t>
            </a:r>
            <a:r>
              <a:rPr lang="en-US" dirty="0">
                <a:solidFill>
                  <a:schemeClr val="bg1"/>
                </a:solidFill>
              </a:rPr>
              <a:t> = </a:t>
            </a:r>
            <a:r>
              <a:rPr lang="en-US" dirty="0" err="1">
                <a:solidFill>
                  <a:schemeClr val="bg1"/>
                </a:solidFill>
              </a:rPr>
              <a:t>genres.genre_id</a:t>
            </a:r>
            <a:endParaRPr lang="en-US" dirty="0">
              <a:solidFill>
                <a:schemeClr val="bg1"/>
              </a:solidFill>
            </a:endParaRPr>
          </a:p>
          <a:p>
            <a:endParaRPr lang="en-US" b="1" i="0" dirty="0">
              <a:solidFill>
                <a:schemeClr val="bg1"/>
              </a:solidFill>
              <a:effectLst/>
              <a:latin typeface="Verdana" panose="020B0604030504040204" pitchFamily="34" charset="0"/>
            </a:endParaRPr>
          </a:p>
          <a:p>
            <a:r>
              <a:rPr lang="en-US" b="1" i="0" dirty="0">
                <a:solidFill>
                  <a:schemeClr val="bg1"/>
                </a:solidFill>
                <a:effectLst/>
                <a:latin typeface="Verdana" panose="020B0604030504040204" pitchFamily="34" charset="0"/>
              </a:rPr>
              <a:t>Note:</a:t>
            </a:r>
            <a:r>
              <a:rPr lang="en-US" b="0" i="0" dirty="0">
                <a:solidFill>
                  <a:schemeClr val="bg1"/>
                </a:solidFill>
                <a:effectLst/>
                <a:latin typeface="Verdana" panose="020B0604030504040204" pitchFamily="34" charset="0"/>
              </a:rPr>
              <a:t> In some databases LEFT JOIN is called LEFT OUTER JOIN.</a:t>
            </a:r>
            <a:endParaRPr lang="ro-RO" dirty="0">
              <a:solidFill>
                <a:schemeClr val="bg1"/>
              </a:solidFill>
            </a:endParaRPr>
          </a:p>
        </p:txBody>
      </p:sp>
      <p:pic>
        <p:nvPicPr>
          <p:cNvPr id="4" name="Picture 3">
            <a:extLst>
              <a:ext uri="{FF2B5EF4-FFF2-40B4-BE49-F238E27FC236}">
                <a16:creationId xmlns:a16="http://schemas.microsoft.com/office/drawing/2014/main" id="{476716FC-715D-46E7-A85D-CEBCDC1C5CE0}"/>
              </a:ext>
            </a:extLst>
          </p:cNvPr>
          <p:cNvPicPr>
            <a:picLocks noChangeAspect="1"/>
          </p:cNvPicPr>
          <p:nvPr/>
        </p:nvPicPr>
        <p:blipFill>
          <a:blip r:embed="rId2"/>
          <a:stretch>
            <a:fillRect/>
          </a:stretch>
        </p:blipFill>
        <p:spPr>
          <a:xfrm>
            <a:off x="9365942" y="1636949"/>
            <a:ext cx="2661250" cy="1792051"/>
          </a:xfrm>
          <a:prstGeom prst="rect">
            <a:avLst/>
          </a:prstGeom>
        </p:spPr>
      </p:pic>
      <p:pic>
        <p:nvPicPr>
          <p:cNvPr id="9" name="Picture 8">
            <a:extLst>
              <a:ext uri="{FF2B5EF4-FFF2-40B4-BE49-F238E27FC236}">
                <a16:creationId xmlns:a16="http://schemas.microsoft.com/office/drawing/2014/main" id="{C97A98BA-8019-49A3-BA64-6E14D589EDEB}"/>
              </a:ext>
            </a:extLst>
          </p:cNvPr>
          <p:cNvPicPr>
            <a:picLocks noChangeAspect="1"/>
          </p:cNvPicPr>
          <p:nvPr/>
        </p:nvPicPr>
        <p:blipFill>
          <a:blip r:embed="rId3"/>
          <a:stretch>
            <a:fillRect/>
          </a:stretch>
        </p:blipFill>
        <p:spPr>
          <a:xfrm>
            <a:off x="435006" y="2532974"/>
            <a:ext cx="3743325" cy="990600"/>
          </a:xfrm>
          <a:prstGeom prst="rect">
            <a:avLst/>
          </a:prstGeom>
        </p:spPr>
      </p:pic>
    </p:spTree>
    <p:extLst>
      <p:ext uri="{BB962C8B-B14F-4D97-AF65-F5344CB8AC3E}">
        <p14:creationId xmlns:p14="http://schemas.microsoft.com/office/powerpoint/2010/main" val="3113060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346229"/>
            <a:ext cx="11230252" cy="2616101"/>
          </a:xfrm>
          <a:prstGeom prst="rect">
            <a:avLst/>
          </a:prstGeom>
          <a:noFill/>
        </p:spPr>
        <p:txBody>
          <a:bodyPr wrap="square" rtlCol="0">
            <a:spAutoFit/>
          </a:bodyPr>
          <a:lstStyle/>
          <a:p>
            <a:r>
              <a:rPr lang="ro-RO" sz="2800" b="1" i="0" dirty="0">
                <a:solidFill>
                  <a:srgbClr val="FFFF00"/>
                </a:solidFill>
                <a:effectLst/>
              </a:rPr>
              <a:t>SQL </a:t>
            </a:r>
            <a:r>
              <a:rPr lang="en-US" sz="2800" b="1" dirty="0">
                <a:solidFill>
                  <a:srgbClr val="FFFF00"/>
                </a:solidFill>
              </a:rPr>
              <a:t>RIGHT</a:t>
            </a:r>
            <a:r>
              <a:rPr lang="ro-RO" sz="2800" b="1" i="0" dirty="0">
                <a:solidFill>
                  <a:srgbClr val="FFFF00"/>
                </a:solidFill>
                <a:effectLst/>
              </a:rPr>
              <a:t> JOIN</a:t>
            </a:r>
            <a:r>
              <a:rPr lang="en-US" sz="2800" b="1" i="0" dirty="0">
                <a:solidFill>
                  <a:srgbClr val="FFFF00"/>
                </a:solidFill>
                <a:effectLst/>
              </a:rPr>
              <a:t>:</a:t>
            </a:r>
          </a:p>
          <a:p>
            <a:endParaRPr lang="en-US" sz="2800" b="1" dirty="0"/>
          </a:p>
          <a:p>
            <a:r>
              <a:rPr lang="en-US" b="1" i="0" dirty="0">
                <a:solidFill>
                  <a:schemeClr val="bg1"/>
                </a:solidFill>
                <a:effectLst/>
              </a:rPr>
              <a:t>The RIGHT JOIN keyword returns all records from the right table (table2), and the matching records from the left table (table1). </a:t>
            </a:r>
          </a:p>
          <a:p>
            <a:endParaRPr lang="en-US" b="0" i="0" dirty="0">
              <a:solidFill>
                <a:schemeClr val="bg1"/>
              </a:solidFill>
              <a:effectLst/>
              <a:latin typeface="Segoe UI" panose="020B0502040204020203" pitchFamily="34" charset="0"/>
            </a:endParaRPr>
          </a:p>
          <a:p>
            <a:r>
              <a:rPr lang="en-US" b="0" i="0" dirty="0">
                <a:solidFill>
                  <a:schemeClr val="bg1"/>
                </a:solidFill>
                <a:effectLst/>
              </a:rPr>
              <a:t>RIGHT</a:t>
            </a:r>
            <a:r>
              <a:rPr lang="ro-RO" b="0" i="0" dirty="0">
                <a:solidFill>
                  <a:schemeClr val="bg1"/>
                </a:solidFill>
                <a:effectLst/>
              </a:rPr>
              <a:t> JOIN Syntax</a:t>
            </a:r>
            <a:r>
              <a:rPr lang="en-US" b="0" i="0" dirty="0">
                <a:solidFill>
                  <a:schemeClr val="bg1"/>
                </a:solidFill>
                <a:effectLst/>
              </a:rPr>
              <a:t>:</a:t>
            </a:r>
            <a:endParaRPr lang="ro-RO" b="0" i="0" dirty="0">
              <a:solidFill>
                <a:schemeClr val="bg1"/>
              </a:solidFill>
              <a:effectLst/>
            </a:endParaRPr>
          </a:p>
          <a:p>
            <a:endParaRPr lang="en-US" b="1" dirty="0"/>
          </a:p>
          <a:p>
            <a:endParaRPr lang="ro-RO" b="1" dirty="0"/>
          </a:p>
        </p:txBody>
      </p:sp>
      <p:sp>
        <p:nvSpPr>
          <p:cNvPr id="8" name="TextBox 7">
            <a:extLst>
              <a:ext uri="{FF2B5EF4-FFF2-40B4-BE49-F238E27FC236}">
                <a16:creationId xmlns:a16="http://schemas.microsoft.com/office/drawing/2014/main" id="{BCD6C535-A949-45F4-AD42-C2A7E020E0A8}"/>
              </a:ext>
            </a:extLst>
          </p:cNvPr>
          <p:cNvSpPr txBox="1"/>
          <p:nvPr/>
        </p:nvSpPr>
        <p:spPr>
          <a:xfrm>
            <a:off x="435006" y="3719742"/>
            <a:ext cx="10901779" cy="2308324"/>
          </a:xfrm>
          <a:prstGeom prst="rect">
            <a:avLst/>
          </a:prstGeom>
          <a:noFill/>
        </p:spPr>
        <p:txBody>
          <a:bodyPr wrap="square" rtlCol="0">
            <a:spAutoFit/>
          </a:bodyPr>
          <a:lstStyle/>
          <a:p>
            <a:endParaRPr lang="en-US" dirty="0">
              <a:solidFill>
                <a:srgbClr val="FFFF00"/>
              </a:solidFill>
            </a:endParaRPr>
          </a:p>
          <a:p>
            <a:r>
              <a:rPr lang="en-US" dirty="0">
                <a:solidFill>
                  <a:srgbClr val="FFFF00"/>
                </a:solidFill>
              </a:rPr>
              <a:t>Example: </a:t>
            </a:r>
            <a:r>
              <a:rPr lang="en-US" dirty="0">
                <a:solidFill>
                  <a:schemeClr val="bg1"/>
                </a:solidFill>
              </a:rPr>
              <a:t>All the books and any rental detail if available</a:t>
            </a:r>
          </a:p>
          <a:p>
            <a:r>
              <a:rPr lang="en-US" dirty="0">
                <a:solidFill>
                  <a:schemeClr val="bg1"/>
                </a:solidFill>
              </a:rPr>
              <a:t>SELECT </a:t>
            </a:r>
            <a:r>
              <a:rPr lang="en-US" dirty="0" err="1">
                <a:solidFill>
                  <a:schemeClr val="bg1"/>
                </a:solidFill>
              </a:rPr>
              <a:t>books.book_id</a:t>
            </a:r>
            <a:r>
              <a:rPr lang="en-US" dirty="0">
                <a:solidFill>
                  <a:schemeClr val="bg1"/>
                </a:solidFill>
              </a:rPr>
              <a:t>, </a:t>
            </a:r>
            <a:r>
              <a:rPr lang="en-US" dirty="0" err="1">
                <a:solidFill>
                  <a:schemeClr val="bg1"/>
                </a:solidFill>
              </a:rPr>
              <a:t>book_rentals.details</a:t>
            </a:r>
            <a:endParaRPr lang="en-US" dirty="0">
              <a:solidFill>
                <a:schemeClr val="bg1"/>
              </a:solidFill>
            </a:endParaRPr>
          </a:p>
          <a:p>
            <a:r>
              <a:rPr lang="en-US" dirty="0">
                <a:solidFill>
                  <a:schemeClr val="bg1"/>
                </a:solidFill>
              </a:rPr>
              <a:t>FROM books</a:t>
            </a:r>
          </a:p>
          <a:p>
            <a:r>
              <a:rPr lang="en-US" dirty="0">
                <a:solidFill>
                  <a:schemeClr val="bg1"/>
                </a:solidFill>
              </a:rPr>
              <a:t>RIGHT JOIN </a:t>
            </a:r>
            <a:r>
              <a:rPr lang="en-US" dirty="0" err="1">
                <a:solidFill>
                  <a:schemeClr val="bg1"/>
                </a:solidFill>
              </a:rPr>
              <a:t>book_rentals</a:t>
            </a:r>
            <a:endParaRPr lang="en-US" dirty="0">
              <a:solidFill>
                <a:schemeClr val="bg1"/>
              </a:solidFill>
            </a:endParaRPr>
          </a:p>
          <a:p>
            <a:r>
              <a:rPr lang="en-US" dirty="0">
                <a:solidFill>
                  <a:schemeClr val="bg1"/>
                </a:solidFill>
              </a:rPr>
              <a:t>ON </a:t>
            </a:r>
            <a:r>
              <a:rPr lang="en-US" dirty="0" err="1">
                <a:solidFill>
                  <a:schemeClr val="bg1"/>
                </a:solidFill>
              </a:rPr>
              <a:t>books.book_id</a:t>
            </a:r>
            <a:r>
              <a:rPr lang="en-US" dirty="0">
                <a:solidFill>
                  <a:schemeClr val="bg1"/>
                </a:solidFill>
              </a:rPr>
              <a:t> = </a:t>
            </a:r>
            <a:r>
              <a:rPr lang="en-US" dirty="0" err="1">
                <a:solidFill>
                  <a:schemeClr val="bg1"/>
                </a:solidFill>
              </a:rPr>
              <a:t>book_rentals.book_id</a:t>
            </a:r>
            <a:endParaRPr lang="en-US" dirty="0">
              <a:solidFill>
                <a:schemeClr val="bg1"/>
              </a:solidFill>
            </a:endParaRPr>
          </a:p>
          <a:p>
            <a:endParaRPr lang="en-US" b="1" i="0" dirty="0">
              <a:solidFill>
                <a:schemeClr val="bg1"/>
              </a:solidFill>
              <a:effectLst/>
              <a:latin typeface="Verdana" panose="020B0604030504040204" pitchFamily="34" charset="0"/>
            </a:endParaRPr>
          </a:p>
          <a:p>
            <a:r>
              <a:rPr lang="en-US" b="1" i="0" dirty="0">
                <a:solidFill>
                  <a:schemeClr val="bg1"/>
                </a:solidFill>
                <a:effectLst/>
                <a:latin typeface="Verdana" panose="020B0604030504040204" pitchFamily="34" charset="0"/>
              </a:rPr>
              <a:t>Note:</a:t>
            </a:r>
            <a:r>
              <a:rPr lang="en-US" b="0" i="0" dirty="0">
                <a:solidFill>
                  <a:schemeClr val="bg1"/>
                </a:solidFill>
                <a:effectLst/>
                <a:latin typeface="Verdana" panose="020B0604030504040204" pitchFamily="34" charset="0"/>
              </a:rPr>
              <a:t> In some databases RIGHT JOIN is called RIGHT OUTER JOIN.</a:t>
            </a:r>
            <a:endParaRPr lang="ro-RO" dirty="0">
              <a:solidFill>
                <a:schemeClr val="bg1"/>
              </a:solidFill>
            </a:endParaRPr>
          </a:p>
        </p:txBody>
      </p:sp>
      <p:pic>
        <p:nvPicPr>
          <p:cNvPr id="5" name="Picture 4">
            <a:extLst>
              <a:ext uri="{FF2B5EF4-FFF2-40B4-BE49-F238E27FC236}">
                <a16:creationId xmlns:a16="http://schemas.microsoft.com/office/drawing/2014/main" id="{D0561919-C8F5-43B0-A814-0879BD3A27FB}"/>
              </a:ext>
            </a:extLst>
          </p:cNvPr>
          <p:cNvPicPr>
            <a:picLocks noChangeAspect="1"/>
          </p:cNvPicPr>
          <p:nvPr/>
        </p:nvPicPr>
        <p:blipFill>
          <a:blip r:embed="rId2"/>
          <a:stretch>
            <a:fillRect/>
          </a:stretch>
        </p:blipFill>
        <p:spPr>
          <a:xfrm>
            <a:off x="435006" y="2602821"/>
            <a:ext cx="3695700" cy="971550"/>
          </a:xfrm>
          <a:prstGeom prst="rect">
            <a:avLst/>
          </a:prstGeom>
        </p:spPr>
      </p:pic>
      <p:pic>
        <p:nvPicPr>
          <p:cNvPr id="7" name="Picture 6">
            <a:extLst>
              <a:ext uri="{FF2B5EF4-FFF2-40B4-BE49-F238E27FC236}">
                <a16:creationId xmlns:a16="http://schemas.microsoft.com/office/drawing/2014/main" id="{6C07B122-FA26-47A1-B3A5-551915C6793E}"/>
              </a:ext>
            </a:extLst>
          </p:cNvPr>
          <p:cNvPicPr>
            <a:picLocks noChangeAspect="1"/>
          </p:cNvPicPr>
          <p:nvPr/>
        </p:nvPicPr>
        <p:blipFill>
          <a:blip r:embed="rId3"/>
          <a:stretch>
            <a:fillRect/>
          </a:stretch>
        </p:blipFill>
        <p:spPr>
          <a:xfrm>
            <a:off x="9142946" y="1654279"/>
            <a:ext cx="2880379" cy="1715749"/>
          </a:xfrm>
          <a:prstGeom prst="rect">
            <a:avLst/>
          </a:prstGeom>
        </p:spPr>
      </p:pic>
    </p:spTree>
    <p:extLst>
      <p:ext uri="{BB962C8B-B14F-4D97-AF65-F5344CB8AC3E}">
        <p14:creationId xmlns:p14="http://schemas.microsoft.com/office/powerpoint/2010/main" val="9073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281636" y="275208"/>
            <a:ext cx="11230252" cy="2769989"/>
          </a:xfrm>
          <a:prstGeom prst="rect">
            <a:avLst/>
          </a:prstGeom>
          <a:noFill/>
        </p:spPr>
        <p:txBody>
          <a:bodyPr wrap="square" rtlCol="0">
            <a:spAutoFit/>
          </a:bodyPr>
          <a:lstStyle/>
          <a:p>
            <a:r>
              <a:rPr lang="ro-RO" sz="2800" b="1" i="0" dirty="0">
                <a:solidFill>
                  <a:srgbClr val="FFFF00"/>
                </a:solidFill>
                <a:effectLst/>
              </a:rPr>
              <a:t>SQL </a:t>
            </a:r>
            <a:r>
              <a:rPr lang="en-US" sz="2800" b="1" dirty="0">
                <a:solidFill>
                  <a:srgbClr val="FFFF00"/>
                </a:solidFill>
              </a:rPr>
              <a:t>FULL OUTER</a:t>
            </a:r>
            <a:r>
              <a:rPr lang="ro-RO" sz="2800" b="1" i="0" dirty="0">
                <a:solidFill>
                  <a:srgbClr val="FFFF00"/>
                </a:solidFill>
                <a:effectLst/>
              </a:rPr>
              <a:t> JOIN</a:t>
            </a:r>
            <a:r>
              <a:rPr lang="en-US" sz="2800" b="1" i="0" dirty="0">
                <a:solidFill>
                  <a:srgbClr val="FFFF00"/>
                </a:solidFill>
                <a:effectLst/>
              </a:rPr>
              <a:t>:</a:t>
            </a:r>
          </a:p>
          <a:p>
            <a:endParaRPr lang="en-US" sz="2800" b="1" i="0" dirty="0">
              <a:solidFill>
                <a:srgbClr val="FFFF00"/>
              </a:solidFill>
              <a:effectLst/>
            </a:endParaRPr>
          </a:p>
          <a:p>
            <a:r>
              <a:rPr lang="en-US" b="1" dirty="0">
                <a:solidFill>
                  <a:schemeClr val="bg1"/>
                </a:solidFill>
              </a:rPr>
              <a:t>The FULL OUTER JOIN keyword returns all records when there is a match in left (table1) or right (table2) table records.</a:t>
            </a:r>
          </a:p>
          <a:p>
            <a:endParaRPr lang="en-US" sz="2800" b="1" dirty="0">
              <a:solidFill>
                <a:schemeClr val="bg1"/>
              </a:solidFill>
            </a:endParaRPr>
          </a:p>
          <a:p>
            <a:r>
              <a:rPr lang="en-US" b="0" i="0" dirty="0">
                <a:solidFill>
                  <a:schemeClr val="bg1"/>
                </a:solidFill>
                <a:effectLst/>
              </a:rPr>
              <a:t>FULL OUTER JOIN </a:t>
            </a:r>
            <a:r>
              <a:rPr lang="ro-RO" b="0" i="0" dirty="0">
                <a:solidFill>
                  <a:schemeClr val="bg1"/>
                </a:solidFill>
                <a:effectLst/>
              </a:rPr>
              <a:t>Syntax</a:t>
            </a:r>
            <a:r>
              <a:rPr lang="en-US" b="0" i="0" dirty="0">
                <a:solidFill>
                  <a:schemeClr val="bg1"/>
                </a:solidFill>
                <a:effectLst/>
              </a:rPr>
              <a:t>:</a:t>
            </a:r>
            <a:endParaRPr lang="ro-RO" b="0" i="0" dirty="0">
              <a:solidFill>
                <a:schemeClr val="bg1"/>
              </a:solidFill>
              <a:effectLst/>
            </a:endParaRPr>
          </a:p>
          <a:p>
            <a:endParaRPr lang="en-US" b="1" dirty="0"/>
          </a:p>
          <a:p>
            <a:endParaRPr lang="ro-RO" b="1" dirty="0"/>
          </a:p>
        </p:txBody>
      </p:sp>
      <p:sp>
        <p:nvSpPr>
          <p:cNvPr id="8" name="TextBox 7">
            <a:extLst>
              <a:ext uri="{FF2B5EF4-FFF2-40B4-BE49-F238E27FC236}">
                <a16:creationId xmlns:a16="http://schemas.microsoft.com/office/drawing/2014/main" id="{BCD6C535-A949-45F4-AD42-C2A7E020E0A8}"/>
              </a:ext>
            </a:extLst>
          </p:cNvPr>
          <p:cNvSpPr txBox="1"/>
          <p:nvPr/>
        </p:nvSpPr>
        <p:spPr>
          <a:xfrm>
            <a:off x="435006" y="3719742"/>
            <a:ext cx="10901779" cy="2616101"/>
          </a:xfrm>
          <a:prstGeom prst="rect">
            <a:avLst/>
          </a:prstGeom>
          <a:noFill/>
        </p:spPr>
        <p:txBody>
          <a:bodyPr wrap="square" rtlCol="0">
            <a:spAutoFit/>
          </a:bodyPr>
          <a:lstStyle/>
          <a:p>
            <a:endParaRPr lang="en-US" dirty="0">
              <a:solidFill>
                <a:srgbClr val="FFFF00"/>
              </a:solidFill>
            </a:endParaRPr>
          </a:p>
          <a:p>
            <a:r>
              <a:rPr lang="en-US" dirty="0">
                <a:solidFill>
                  <a:srgbClr val="FFFF00"/>
                </a:solidFill>
              </a:rPr>
              <a:t>Example: </a:t>
            </a:r>
            <a:r>
              <a:rPr lang="en-US" dirty="0">
                <a:solidFill>
                  <a:schemeClr val="bg1"/>
                </a:solidFill>
              </a:rPr>
              <a:t>All </a:t>
            </a:r>
            <a:r>
              <a:rPr lang="en-US" dirty="0" err="1">
                <a:solidFill>
                  <a:schemeClr val="bg1"/>
                </a:solidFill>
              </a:rPr>
              <a:t>account_ids</a:t>
            </a:r>
            <a:r>
              <a:rPr lang="en-US" dirty="0">
                <a:solidFill>
                  <a:schemeClr val="bg1"/>
                </a:solidFill>
              </a:rPr>
              <a:t> and all rentals:</a:t>
            </a:r>
          </a:p>
          <a:p>
            <a:endParaRPr lang="en-US" dirty="0">
              <a:solidFill>
                <a:schemeClr val="bg1"/>
              </a:solidFill>
            </a:endParaRPr>
          </a:p>
          <a:p>
            <a:r>
              <a:rPr lang="en-US" dirty="0">
                <a:solidFill>
                  <a:schemeClr val="bg1"/>
                </a:solidFill>
              </a:rPr>
              <a:t>SELECT accounts.*, book_rentals.*</a:t>
            </a:r>
          </a:p>
          <a:p>
            <a:r>
              <a:rPr lang="en-US" dirty="0">
                <a:solidFill>
                  <a:schemeClr val="bg1"/>
                </a:solidFill>
              </a:rPr>
              <a:t>FROM accounts</a:t>
            </a:r>
          </a:p>
          <a:p>
            <a:r>
              <a:rPr lang="en-US" dirty="0">
                <a:solidFill>
                  <a:schemeClr val="bg1"/>
                </a:solidFill>
              </a:rPr>
              <a:t>FULL JOIN </a:t>
            </a:r>
            <a:r>
              <a:rPr lang="en-US" dirty="0" err="1">
                <a:solidFill>
                  <a:schemeClr val="bg1"/>
                </a:solidFill>
              </a:rPr>
              <a:t>book_rentals</a:t>
            </a:r>
            <a:endParaRPr lang="en-US" dirty="0">
              <a:solidFill>
                <a:schemeClr val="bg1"/>
              </a:solidFill>
            </a:endParaRPr>
          </a:p>
          <a:p>
            <a:r>
              <a:rPr lang="en-US" dirty="0">
                <a:solidFill>
                  <a:schemeClr val="bg1"/>
                </a:solidFill>
              </a:rPr>
              <a:t>ON </a:t>
            </a:r>
            <a:r>
              <a:rPr lang="en-US" dirty="0" err="1">
                <a:solidFill>
                  <a:schemeClr val="bg1"/>
                </a:solidFill>
              </a:rPr>
              <a:t>accounts.account_id</a:t>
            </a:r>
            <a:r>
              <a:rPr lang="en-US" dirty="0">
                <a:solidFill>
                  <a:schemeClr val="bg1"/>
                </a:solidFill>
              </a:rPr>
              <a:t> = </a:t>
            </a:r>
            <a:r>
              <a:rPr lang="en-US" dirty="0" err="1">
                <a:solidFill>
                  <a:schemeClr val="bg1"/>
                </a:solidFill>
              </a:rPr>
              <a:t>book_rentals.account_id</a:t>
            </a:r>
            <a:endParaRPr lang="en-US" dirty="0">
              <a:solidFill>
                <a:schemeClr val="bg1"/>
              </a:solidFill>
            </a:endParaRPr>
          </a:p>
          <a:p>
            <a:endParaRPr lang="en-US" b="1" i="0" dirty="0">
              <a:solidFill>
                <a:schemeClr val="bg1"/>
              </a:solidFill>
              <a:effectLst/>
              <a:latin typeface="Verdana" panose="020B0604030504040204" pitchFamily="34" charset="0"/>
            </a:endParaRPr>
          </a:p>
          <a:p>
            <a:r>
              <a:rPr lang="en-US" sz="2000" b="1" dirty="0">
                <a:solidFill>
                  <a:schemeClr val="bg1"/>
                </a:solidFill>
              </a:rPr>
              <a:t>Tip: FULL OUTER JOIN and FULL JOIN are the same.</a:t>
            </a:r>
          </a:p>
        </p:txBody>
      </p:sp>
      <p:pic>
        <p:nvPicPr>
          <p:cNvPr id="4" name="Picture 3">
            <a:extLst>
              <a:ext uri="{FF2B5EF4-FFF2-40B4-BE49-F238E27FC236}">
                <a16:creationId xmlns:a16="http://schemas.microsoft.com/office/drawing/2014/main" id="{313653EF-240A-4C6F-9B7A-1E613F479240}"/>
              </a:ext>
            </a:extLst>
          </p:cNvPr>
          <p:cNvPicPr>
            <a:picLocks noChangeAspect="1"/>
          </p:cNvPicPr>
          <p:nvPr/>
        </p:nvPicPr>
        <p:blipFill>
          <a:blip r:embed="rId2"/>
          <a:stretch>
            <a:fillRect/>
          </a:stretch>
        </p:blipFill>
        <p:spPr>
          <a:xfrm>
            <a:off x="9091189" y="1731223"/>
            <a:ext cx="2836931" cy="1697777"/>
          </a:xfrm>
          <a:prstGeom prst="rect">
            <a:avLst/>
          </a:prstGeom>
        </p:spPr>
      </p:pic>
      <p:pic>
        <p:nvPicPr>
          <p:cNvPr id="9" name="Picture 8">
            <a:extLst>
              <a:ext uri="{FF2B5EF4-FFF2-40B4-BE49-F238E27FC236}">
                <a16:creationId xmlns:a16="http://schemas.microsoft.com/office/drawing/2014/main" id="{47940F00-ED1B-4E2F-97C5-58B4EB818490}"/>
              </a:ext>
            </a:extLst>
          </p:cNvPr>
          <p:cNvPicPr>
            <a:picLocks noChangeAspect="1"/>
          </p:cNvPicPr>
          <p:nvPr/>
        </p:nvPicPr>
        <p:blipFill>
          <a:blip r:embed="rId3"/>
          <a:stretch>
            <a:fillRect/>
          </a:stretch>
        </p:blipFill>
        <p:spPr>
          <a:xfrm>
            <a:off x="435006" y="2642711"/>
            <a:ext cx="3733800" cy="1228725"/>
          </a:xfrm>
          <a:prstGeom prst="rect">
            <a:avLst/>
          </a:prstGeom>
        </p:spPr>
      </p:pic>
    </p:spTree>
    <p:extLst>
      <p:ext uri="{BB962C8B-B14F-4D97-AF65-F5344CB8AC3E}">
        <p14:creationId xmlns:p14="http://schemas.microsoft.com/office/powerpoint/2010/main" val="1719308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346229"/>
            <a:ext cx="11230252" cy="2492990"/>
          </a:xfrm>
          <a:prstGeom prst="rect">
            <a:avLst/>
          </a:prstGeom>
          <a:noFill/>
        </p:spPr>
        <p:txBody>
          <a:bodyPr wrap="square" rtlCol="0">
            <a:spAutoFit/>
          </a:bodyPr>
          <a:lstStyle/>
          <a:p>
            <a:r>
              <a:rPr lang="ro-RO" sz="2800" b="1" i="0" dirty="0">
                <a:solidFill>
                  <a:srgbClr val="FFFF00"/>
                </a:solidFill>
                <a:effectLst/>
              </a:rPr>
              <a:t>SQL </a:t>
            </a:r>
            <a:r>
              <a:rPr lang="en-US" sz="2800" b="1" dirty="0">
                <a:solidFill>
                  <a:srgbClr val="FFFF00"/>
                </a:solidFill>
              </a:rPr>
              <a:t>SELF </a:t>
            </a:r>
            <a:r>
              <a:rPr lang="ro-RO" sz="2800" b="1" i="0" dirty="0">
                <a:solidFill>
                  <a:srgbClr val="FFFF00"/>
                </a:solidFill>
                <a:effectLst/>
              </a:rPr>
              <a:t>JOIN</a:t>
            </a:r>
            <a:r>
              <a:rPr lang="en-US" sz="2800" b="1" i="0" dirty="0">
                <a:solidFill>
                  <a:srgbClr val="FFFF00"/>
                </a:solidFill>
                <a:effectLst/>
              </a:rPr>
              <a:t>:</a:t>
            </a:r>
          </a:p>
          <a:p>
            <a:endParaRPr lang="en-US" sz="2800" b="1" i="0" dirty="0">
              <a:solidFill>
                <a:srgbClr val="FFFF00"/>
              </a:solidFill>
              <a:effectLst/>
            </a:endParaRPr>
          </a:p>
          <a:p>
            <a:pPr algn="l"/>
            <a:r>
              <a:rPr lang="en-US" b="1" i="0" dirty="0">
                <a:solidFill>
                  <a:schemeClr val="bg1"/>
                </a:solidFill>
                <a:effectLst/>
                <a:latin typeface="Verdana" panose="020B0604030504040204" pitchFamily="34" charset="0"/>
              </a:rPr>
              <a:t>A self join is a regular join, but the table is joined with itself.</a:t>
            </a:r>
          </a:p>
          <a:p>
            <a:pPr algn="l"/>
            <a:endParaRPr lang="en-US" sz="2800" b="1" dirty="0">
              <a:solidFill>
                <a:schemeClr val="bg1"/>
              </a:solidFill>
            </a:endParaRPr>
          </a:p>
          <a:p>
            <a:r>
              <a:rPr lang="en-US" b="0" i="0" dirty="0">
                <a:solidFill>
                  <a:schemeClr val="bg1"/>
                </a:solidFill>
                <a:effectLst/>
              </a:rPr>
              <a:t>SELF JOIN </a:t>
            </a:r>
            <a:r>
              <a:rPr lang="ro-RO" b="0" i="0" dirty="0">
                <a:solidFill>
                  <a:schemeClr val="bg1"/>
                </a:solidFill>
                <a:effectLst/>
              </a:rPr>
              <a:t>Syntax</a:t>
            </a:r>
            <a:r>
              <a:rPr lang="en-US" b="0" i="0" dirty="0">
                <a:solidFill>
                  <a:schemeClr val="bg1"/>
                </a:solidFill>
                <a:effectLst/>
              </a:rPr>
              <a:t>:</a:t>
            </a:r>
            <a:endParaRPr lang="ro-RO" b="0" i="0" dirty="0">
              <a:solidFill>
                <a:schemeClr val="bg1"/>
              </a:solidFill>
              <a:effectLst/>
            </a:endParaRPr>
          </a:p>
          <a:p>
            <a:endParaRPr lang="en-US" b="1" dirty="0"/>
          </a:p>
          <a:p>
            <a:endParaRPr lang="ro-RO" b="1" dirty="0"/>
          </a:p>
        </p:txBody>
      </p:sp>
      <p:sp>
        <p:nvSpPr>
          <p:cNvPr id="8" name="TextBox 7">
            <a:extLst>
              <a:ext uri="{FF2B5EF4-FFF2-40B4-BE49-F238E27FC236}">
                <a16:creationId xmlns:a16="http://schemas.microsoft.com/office/drawing/2014/main" id="{BCD6C535-A949-45F4-AD42-C2A7E020E0A8}"/>
              </a:ext>
            </a:extLst>
          </p:cNvPr>
          <p:cNvSpPr txBox="1"/>
          <p:nvPr/>
        </p:nvSpPr>
        <p:spPr>
          <a:xfrm>
            <a:off x="435006" y="3719742"/>
            <a:ext cx="10901779" cy="2585323"/>
          </a:xfrm>
          <a:prstGeom prst="rect">
            <a:avLst/>
          </a:prstGeom>
          <a:noFill/>
        </p:spPr>
        <p:txBody>
          <a:bodyPr wrap="square" rtlCol="0">
            <a:spAutoFit/>
          </a:bodyPr>
          <a:lstStyle/>
          <a:p>
            <a:endParaRPr lang="en-US" dirty="0">
              <a:solidFill>
                <a:srgbClr val="FFFF00"/>
              </a:solidFill>
            </a:endParaRPr>
          </a:p>
          <a:p>
            <a:r>
              <a:rPr lang="en-US" dirty="0">
                <a:solidFill>
                  <a:srgbClr val="FFFF00"/>
                </a:solidFill>
              </a:rPr>
              <a:t>Example: </a:t>
            </a:r>
            <a:r>
              <a:rPr lang="en-US" dirty="0">
                <a:solidFill>
                  <a:schemeClr val="bg1"/>
                </a:solidFill>
              </a:rPr>
              <a:t>All the </a:t>
            </a:r>
            <a:r>
              <a:rPr lang="en-US" dirty="0" err="1">
                <a:solidFill>
                  <a:schemeClr val="bg1"/>
                </a:solidFill>
              </a:rPr>
              <a:t>account_ids</a:t>
            </a:r>
            <a:r>
              <a:rPr lang="en-US" dirty="0">
                <a:solidFill>
                  <a:schemeClr val="bg1"/>
                </a:solidFill>
              </a:rPr>
              <a:t> that have the same age:</a:t>
            </a:r>
          </a:p>
          <a:p>
            <a:endParaRPr lang="en-US" dirty="0">
              <a:solidFill>
                <a:schemeClr val="bg1"/>
              </a:solidFill>
            </a:endParaRPr>
          </a:p>
          <a:p>
            <a:r>
              <a:rPr lang="en-US" dirty="0">
                <a:solidFill>
                  <a:schemeClr val="bg1"/>
                </a:solidFill>
              </a:rPr>
              <a:t>SELECT a1.account_id, a2.account_id, a1.age</a:t>
            </a:r>
          </a:p>
          <a:p>
            <a:r>
              <a:rPr lang="en-US" dirty="0">
                <a:solidFill>
                  <a:schemeClr val="bg1"/>
                </a:solidFill>
              </a:rPr>
              <a:t>FROM accounts a1</a:t>
            </a:r>
          </a:p>
          <a:p>
            <a:r>
              <a:rPr lang="en-US" dirty="0">
                <a:solidFill>
                  <a:schemeClr val="bg1"/>
                </a:solidFill>
              </a:rPr>
              <a:t>INNER JOIN accounts a2</a:t>
            </a:r>
          </a:p>
          <a:p>
            <a:r>
              <a:rPr lang="en-US" dirty="0">
                <a:solidFill>
                  <a:schemeClr val="bg1"/>
                </a:solidFill>
              </a:rPr>
              <a:t>ON a1.age= a2.age</a:t>
            </a:r>
          </a:p>
          <a:p>
            <a:r>
              <a:rPr lang="en-US" dirty="0">
                <a:solidFill>
                  <a:schemeClr val="bg1"/>
                </a:solidFill>
              </a:rPr>
              <a:t>AND a1.account_id &lt;&gt; a2.account_id </a:t>
            </a:r>
          </a:p>
          <a:p>
            <a:endParaRPr lang="en-US" b="1" i="0" dirty="0">
              <a:solidFill>
                <a:srgbClr val="000000"/>
              </a:solidFill>
              <a:effectLst/>
              <a:latin typeface="Verdana" panose="020B0604030504040204" pitchFamily="34" charset="0"/>
            </a:endParaRPr>
          </a:p>
        </p:txBody>
      </p:sp>
      <p:pic>
        <p:nvPicPr>
          <p:cNvPr id="5" name="Picture 4">
            <a:extLst>
              <a:ext uri="{FF2B5EF4-FFF2-40B4-BE49-F238E27FC236}">
                <a16:creationId xmlns:a16="http://schemas.microsoft.com/office/drawing/2014/main" id="{E7EBD796-F544-487F-BA4B-9B9C275A0ECE}"/>
              </a:ext>
            </a:extLst>
          </p:cNvPr>
          <p:cNvPicPr>
            <a:picLocks noChangeAspect="1"/>
          </p:cNvPicPr>
          <p:nvPr/>
        </p:nvPicPr>
        <p:blipFill>
          <a:blip r:embed="rId2"/>
          <a:stretch>
            <a:fillRect/>
          </a:stretch>
        </p:blipFill>
        <p:spPr>
          <a:xfrm>
            <a:off x="435006" y="2427630"/>
            <a:ext cx="2998640" cy="1018406"/>
          </a:xfrm>
          <a:prstGeom prst="rect">
            <a:avLst/>
          </a:prstGeom>
        </p:spPr>
      </p:pic>
      <p:sp>
        <p:nvSpPr>
          <p:cNvPr id="10" name="TextBox 9">
            <a:extLst>
              <a:ext uri="{FF2B5EF4-FFF2-40B4-BE49-F238E27FC236}">
                <a16:creationId xmlns:a16="http://schemas.microsoft.com/office/drawing/2014/main" id="{E7077ECB-34B9-4136-A3F9-2CA5BC5FF337}"/>
              </a:ext>
            </a:extLst>
          </p:cNvPr>
          <p:cNvSpPr txBox="1"/>
          <p:nvPr/>
        </p:nvSpPr>
        <p:spPr>
          <a:xfrm>
            <a:off x="4503198" y="2466594"/>
            <a:ext cx="6094520" cy="646331"/>
          </a:xfrm>
          <a:prstGeom prst="rect">
            <a:avLst/>
          </a:prstGeom>
          <a:noFill/>
        </p:spPr>
        <p:txBody>
          <a:bodyPr wrap="square">
            <a:spAutoFit/>
          </a:bodyPr>
          <a:lstStyle/>
          <a:p>
            <a:r>
              <a:rPr lang="en-US" b="0" i="1" dirty="0">
                <a:solidFill>
                  <a:schemeClr val="bg1"/>
                </a:solidFill>
                <a:effectLst/>
                <a:latin typeface="Verdana" panose="020B0604030504040204" pitchFamily="34" charset="0"/>
              </a:rPr>
              <a:t>T1</a:t>
            </a:r>
            <a:r>
              <a:rPr lang="en-US" b="0" i="0" dirty="0">
                <a:solidFill>
                  <a:schemeClr val="bg1"/>
                </a:solidFill>
                <a:effectLst/>
                <a:latin typeface="Verdana" panose="020B0604030504040204" pitchFamily="34" charset="0"/>
              </a:rPr>
              <a:t> and </a:t>
            </a:r>
            <a:r>
              <a:rPr lang="en-US" b="0" i="1" dirty="0">
                <a:solidFill>
                  <a:schemeClr val="bg1"/>
                </a:solidFill>
                <a:effectLst/>
                <a:latin typeface="Verdana" panose="020B0604030504040204" pitchFamily="34" charset="0"/>
              </a:rPr>
              <a:t>T2</a:t>
            </a:r>
            <a:r>
              <a:rPr lang="en-US" b="0" i="0" dirty="0">
                <a:solidFill>
                  <a:schemeClr val="bg1"/>
                </a:solidFill>
                <a:effectLst/>
                <a:latin typeface="Verdana" panose="020B0604030504040204" pitchFamily="34" charset="0"/>
              </a:rPr>
              <a:t> are different table aliases for the same table.</a:t>
            </a:r>
            <a:endParaRPr lang="ro-RO" dirty="0">
              <a:solidFill>
                <a:schemeClr val="bg1"/>
              </a:solidFill>
            </a:endParaRPr>
          </a:p>
        </p:txBody>
      </p:sp>
    </p:spTree>
    <p:extLst>
      <p:ext uri="{BB962C8B-B14F-4D97-AF65-F5344CB8AC3E}">
        <p14:creationId xmlns:p14="http://schemas.microsoft.com/office/powerpoint/2010/main" val="2580351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275208"/>
            <a:ext cx="10990556" cy="5386090"/>
          </a:xfrm>
          <a:prstGeom prst="rect">
            <a:avLst/>
          </a:prstGeom>
          <a:noFill/>
        </p:spPr>
        <p:txBody>
          <a:bodyPr wrap="square" rtlCol="0">
            <a:spAutoFit/>
          </a:bodyPr>
          <a:lstStyle/>
          <a:p>
            <a:pPr algn="l"/>
            <a:r>
              <a:rPr lang="en-US" sz="2800" b="1" i="0" dirty="0">
                <a:solidFill>
                  <a:srgbClr val="FFFF00"/>
                </a:solidFill>
                <a:effectLst/>
              </a:rPr>
              <a:t>Window functions:</a:t>
            </a:r>
          </a:p>
          <a:p>
            <a:pPr algn="l"/>
            <a:r>
              <a:rPr lang="en-US" b="1" i="0" dirty="0">
                <a:solidFill>
                  <a:schemeClr val="bg1"/>
                </a:solidFill>
                <a:effectLst/>
              </a:rPr>
              <a:t>Similar as an aggregate function, a window function operates on a set of rows. However, it does not reduce the number of rows returned by the query.</a:t>
            </a:r>
          </a:p>
          <a:p>
            <a:pPr algn="l"/>
            <a:endParaRPr lang="en-US" b="1" i="0" dirty="0">
              <a:solidFill>
                <a:schemeClr val="bg1"/>
              </a:solidFill>
              <a:effectLst/>
            </a:endParaRPr>
          </a:p>
          <a:p>
            <a:pPr algn="l"/>
            <a:r>
              <a:rPr lang="en-US" b="1" i="0" dirty="0">
                <a:solidFill>
                  <a:schemeClr val="bg1"/>
                </a:solidFill>
                <a:effectLst/>
              </a:rPr>
              <a:t>The term window describes the set of rows on which the window function operates. A window function returns values from the rows in a window.</a:t>
            </a:r>
          </a:p>
          <a:p>
            <a:endParaRPr lang="en-US" sz="2800" b="1" i="0" dirty="0">
              <a:solidFill>
                <a:srgbClr val="FFFF00"/>
              </a:solidFill>
              <a:effectLst/>
            </a:endParaRPr>
          </a:p>
          <a:p>
            <a:r>
              <a:rPr lang="en-US" b="1" i="0" dirty="0">
                <a:solidFill>
                  <a:srgbClr val="FFFF00"/>
                </a:solidFill>
                <a:effectLst/>
              </a:rPr>
              <a:t>PARTITION BY clause</a:t>
            </a:r>
          </a:p>
          <a:p>
            <a:r>
              <a:rPr lang="en-US" b="1" i="0" dirty="0">
                <a:solidFill>
                  <a:schemeClr val="bg1"/>
                </a:solidFill>
                <a:effectLst/>
              </a:rPr>
              <a:t>The PARTITION BY clause divides rows into multiple groups or partitions to which the window function is applied. </a:t>
            </a:r>
          </a:p>
          <a:p>
            <a:r>
              <a:rPr lang="en-US" b="1" i="0" dirty="0">
                <a:solidFill>
                  <a:schemeClr val="bg1"/>
                </a:solidFill>
                <a:effectLst/>
              </a:rPr>
              <a:t>The PARTITION BY clause is optional. If you skip the PARTITION BY clause, the window function will treat the whole result set as a single partition.</a:t>
            </a:r>
          </a:p>
          <a:p>
            <a:endParaRPr lang="en-US" b="1" i="0" dirty="0">
              <a:effectLst/>
            </a:endParaRPr>
          </a:p>
          <a:p>
            <a:r>
              <a:rPr lang="en-US" b="1" i="0" dirty="0">
                <a:solidFill>
                  <a:srgbClr val="FFFF00"/>
                </a:solidFill>
                <a:effectLst/>
              </a:rPr>
              <a:t>ORDER BY clause</a:t>
            </a:r>
          </a:p>
          <a:p>
            <a:r>
              <a:rPr lang="en-US" b="1" i="0" dirty="0">
                <a:solidFill>
                  <a:schemeClr val="bg1"/>
                </a:solidFill>
                <a:effectLst/>
              </a:rPr>
              <a:t>The ORDER BY clause specifies the order of rows in each partition to which the window function is applied.</a:t>
            </a:r>
          </a:p>
          <a:p>
            <a:r>
              <a:rPr lang="en-US" b="1" i="0" dirty="0">
                <a:solidFill>
                  <a:schemeClr val="bg1"/>
                </a:solidFill>
                <a:effectLst/>
              </a:rPr>
              <a:t>The ORDER BY clause uses the NULLS FIRST or NULLS LAST option to specify whether nullable values should be first or last in the result set. The default is NULLS LAST option.</a:t>
            </a:r>
          </a:p>
          <a:p>
            <a:endParaRPr lang="en-US" b="1" dirty="0"/>
          </a:p>
          <a:p>
            <a:endParaRPr lang="ro-RO" b="1" dirty="0"/>
          </a:p>
        </p:txBody>
      </p:sp>
    </p:spTree>
    <p:extLst>
      <p:ext uri="{BB962C8B-B14F-4D97-AF65-F5344CB8AC3E}">
        <p14:creationId xmlns:p14="http://schemas.microsoft.com/office/powerpoint/2010/main" val="542117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275208"/>
            <a:ext cx="10990556" cy="4124206"/>
          </a:xfrm>
          <a:prstGeom prst="rect">
            <a:avLst/>
          </a:prstGeom>
          <a:noFill/>
        </p:spPr>
        <p:txBody>
          <a:bodyPr wrap="square" rtlCol="0">
            <a:spAutoFit/>
          </a:bodyPr>
          <a:lstStyle/>
          <a:p>
            <a:pPr algn="l"/>
            <a:r>
              <a:rPr lang="en-US" sz="2800" b="1" i="0" dirty="0">
                <a:solidFill>
                  <a:srgbClr val="FFFF00"/>
                </a:solidFill>
                <a:effectLst/>
              </a:rPr>
              <a:t>Window functions:</a:t>
            </a:r>
          </a:p>
          <a:p>
            <a:endParaRPr lang="en-US" b="1" dirty="0"/>
          </a:p>
          <a:p>
            <a:r>
              <a:rPr lang="en-US" b="1" dirty="0">
                <a:solidFill>
                  <a:srgbClr val="FFFF00"/>
                </a:solidFill>
              </a:rPr>
              <a:t>The ROW_NUMBER(), RANK(), and DENSE_RANK() functions</a:t>
            </a:r>
          </a:p>
          <a:p>
            <a:r>
              <a:rPr lang="en-US" b="1" dirty="0">
                <a:solidFill>
                  <a:schemeClr val="bg1"/>
                </a:solidFill>
              </a:rPr>
              <a:t>The ROW_NUMBER(), RANK(), and DENSE_RANK() functions assign an integer to each row based on its order in its result set.</a:t>
            </a:r>
          </a:p>
          <a:p>
            <a:endParaRPr lang="en-US" b="1" dirty="0">
              <a:solidFill>
                <a:schemeClr val="bg1"/>
              </a:solidFill>
            </a:endParaRPr>
          </a:p>
          <a:p>
            <a:r>
              <a:rPr lang="en-US" b="1" dirty="0">
                <a:solidFill>
                  <a:schemeClr val="bg1"/>
                </a:solidFill>
              </a:rPr>
              <a:t>The ROW_NUMBER() function assigns a sequential number to each row in each partition.</a:t>
            </a:r>
          </a:p>
          <a:p>
            <a:endParaRPr lang="en-US" b="1" dirty="0"/>
          </a:p>
          <a:p>
            <a:endParaRPr lang="en-US" b="1" dirty="0"/>
          </a:p>
          <a:p>
            <a:endParaRPr lang="en-US" b="1" dirty="0"/>
          </a:p>
          <a:p>
            <a:endParaRPr lang="en-US" b="1" dirty="0"/>
          </a:p>
          <a:p>
            <a:endParaRPr lang="en-US" b="1" dirty="0"/>
          </a:p>
          <a:p>
            <a:endParaRPr lang="en-US" b="1" dirty="0"/>
          </a:p>
          <a:p>
            <a:endParaRPr lang="ro-RO" b="1" dirty="0"/>
          </a:p>
        </p:txBody>
      </p:sp>
      <p:pic>
        <p:nvPicPr>
          <p:cNvPr id="8" name="Picture 7">
            <a:extLst>
              <a:ext uri="{FF2B5EF4-FFF2-40B4-BE49-F238E27FC236}">
                <a16:creationId xmlns:a16="http://schemas.microsoft.com/office/drawing/2014/main" id="{30514794-4EDE-4692-BDD5-61C04111D4D5}"/>
              </a:ext>
            </a:extLst>
          </p:cNvPr>
          <p:cNvPicPr>
            <a:picLocks noChangeAspect="1"/>
          </p:cNvPicPr>
          <p:nvPr/>
        </p:nvPicPr>
        <p:blipFill>
          <a:blip r:embed="rId2"/>
          <a:stretch>
            <a:fillRect/>
          </a:stretch>
        </p:blipFill>
        <p:spPr>
          <a:xfrm>
            <a:off x="446657" y="2563857"/>
            <a:ext cx="4533900" cy="1485900"/>
          </a:xfrm>
          <a:prstGeom prst="rect">
            <a:avLst/>
          </a:prstGeom>
        </p:spPr>
      </p:pic>
      <p:pic>
        <p:nvPicPr>
          <p:cNvPr id="11" name="Picture 10">
            <a:extLst>
              <a:ext uri="{FF2B5EF4-FFF2-40B4-BE49-F238E27FC236}">
                <a16:creationId xmlns:a16="http://schemas.microsoft.com/office/drawing/2014/main" id="{CBF7A844-4590-442C-9564-526C11DABD3B}"/>
              </a:ext>
            </a:extLst>
          </p:cNvPr>
          <p:cNvPicPr>
            <a:picLocks noChangeAspect="1"/>
          </p:cNvPicPr>
          <p:nvPr/>
        </p:nvPicPr>
        <p:blipFill>
          <a:blip r:embed="rId3"/>
          <a:stretch>
            <a:fillRect/>
          </a:stretch>
        </p:blipFill>
        <p:spPr>
          <a:xfrm>
            <a:off x="5542023" y="2516232"/>
            <a:ext cx="4676775" cy="1533525"/>
          </a:xfrm>
          <a:prstGeom prst="rect">
            <a:avLst/>
          </a:prstGeom>
        </p:spPr>
      </p:pic>
      <p:pic>
        <p:nvPicPr>
          <p:cNvPr id="13" name="Picture 12">
            <a:extLst>
              <a:ext uri="{FF2B5EF4-FFF2-40B4-BE49-F238E27FC236}">
                <a16:creationId xmlns:a16="http://schemas.microsoft.com/office/drawing/2014/main" id="{FD0CD6BF-B875-4F98-9142-956EC0CA9843}"/>
              </a:ext>
            </a:extLst>
          </p:cNvPr>
          <p:cNvPicPr>
            <a:picLocks noChangeAspect="1"/>
          </p:cNvPicPr>
          <p:nvPr/>
        </p:nvPicPr>
        <p:blipFill>
          <a:blip r:embed="rId4"/>
          <a:stretch>
            <a:fillRect/>
          </a:stretch>
        </p:blipFill>
        <p:spPr>
          <a:xfrm>
            <a:off x="3392750" y="4399414"/>
            <a:ext cx="4572000" cy="1571625"/>
          </a:xfrm>
          <a:prstGeom prst="rect">
            <a:avLst/>
          </a:prstGeom>
        </p:spPr>
      </p:pic>
    </p:spTree>
    <p:extLst>
      <p:ext uri="{BB962C8B-B14F-4D97-AF65-F5344CB8AC3E}">
        <p14:creationId xmlns:p14="http://schemas.microsoft.com/office/powerpoint/2010/main" val="1088794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E426CA-1626-4643-9C62-B50D0D372E43}"/>
              </a:ext>
            </a:extLst>
          </p:cNvPr>
          <p:cNvSpPr txBox="1"/>
          <p:nvPr/>
        </p:nvSpPr>
        <p:spPr>
          <a:xfrm>
            <a:off x="443884" y="211299"/>
            <a:ext cx="4136994" cy="830997"/>
          </a:xfrm>
          <a:prstGeom prst="rect">
            <a:avLst/>
          </a:prstGeom>
          <a:noFill/>
        </p:spPr>
        <p:txBody>
          <a:bodyPr wrap="square" rtlCol="0">
            <a:spAutoFit/>
          </a:bodyPr>
          <a:lstStyle/>
          <a:p>
            <a:r>
              <a:rPr lang="en-US" sz="4800" b="1" dirty="0">
                <a:solidFill>
                  <a:srgbClr val="FFFF00"/>
                </a:solidFill>
              </a:rPr>
              <a:t>RECAP DAY 2: </a:t>
            </a:r>
            <a:endParaRPr lang="ro-RO" sz="4800" b="1" dirty="0">
              <a:solidFill>
                <a:srgbClr val="FFFF00"/>
              </a:solidFill>
            </a:endParaRPr>
          </a:p>
        </p:txBody>
      </p:sp>
      <p:sp>
        <p:nvSpPr>
          <p:cNvPr id="3" name="TextBox 2">
            <a:extLst>
              <a:ext uri="{FF2B5EF4-FFF2-40B4-BE49-F238E27FC236}">
                <a16:creationId xmlns:a16="http://schemas.microsoft.com/office/drawing/2014/main" id="{F0E9D246-473D-4A28-930A-476952720134}"/>
              </a:ext>
            </a:extLst>
          </p:cNvPr>
          <p:cNvSpPr txBox="1"/>
          <p:nvPr/>
        </p:nvSpPr>
        <p:spPr>
          <a:xfrm>
            <a:off x="1083076" y="1828801"/>
            <a:ext cx="10848513" cy="1384995"/>
          </a:xfrm>
          <a:prstGeom prst="rect">
            <a:avLst/>
          </a:prstGeom>
          <a:noFill/>
        </p:spPr>
        <p:txBody>
          <a:bodyPr wrap="square" rtlCol="0">
            <a:spAutoFit/>
          </a:bodyPr>
          <a:lstStyle/>
          <a:p>
            <a:pPr marL="285750" indent="-285750">
              <a:buFontTx/>
              <a:buChar char="-"/>
            </a:pPr>
            <a:r>
              <a:rPr lang="en-US" sz="2800" b="1" dirty="0">
                <a:solidFill>
                  <a:schemeClr val="bg1"/>
                </a:solidFill>
              </a:rPr>
              <a:t>DML : select, insert, update, delete</a:t>
            </a:r>
          </a:p>
          <a:p>
            <a:pPr marL="285750" indent="-285750">
              <a:buFontTx/>
              <a:buChar char="-"/>
            </a:pPr>
            <a:r>
              <a:rPr lang="en-US" sz="2800" b="1" dirty="0">
                <a:solidFill>
                  <a:schemeClr val="bg1"/>
                </a:solidFill>
              </a:rPr>
              <a:t>Transactions</a:t>
            </a:r>
          </a:p>
          <a:p>
            <a:pPr marL="285750" indent="-285750">
              <a:buFontTx/>
              <a:buChar char="-"/>
            </a:pPr>
            <a:r>
              <a:rPr lang="en-US" sz="2800" b="1" dirty="0">
                <a:solidFill>
                  <a:schemeClr val="bg1"/>
                </a:solidFill>
              </a:rPr>
              <a:t>Structure of a select query + functions</a:t>
            </a:r>
            <a:endParaRPr lang="ro-RO" sz="2800" b="1" dirty="0">
              <a:solidFill>
                <a:schemeClr val="bg1"/>
              </a:solidFill>
            </a:endParaRPr>
          </a:p>
        </p:txBody>
      </p:sp>
    </p:spTree>
    <p:extLst>
      <p:ext uri="{BB962C8B-B14F-4D97-AF65-F5344CB8AC3E}">
        <p14:creationId xmlns:p14="http://schemas.microsoft.com/office/powerpoint/2010/main" val="323375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0995AA73-351C-6C81-1EBC-4E610DDFEB8B}"/>
              </a:ext>
            </a:extLst>
          </p:cNvPr>
          <p:cNvPicPr>
            <a:picLocks noChangeAspect="1"/>
          </p:cNvPicPr>
          <p:nvPr/>
        </p:nvPicPr>
        <p:blipFill>
          <a:blip r:embed="rId2"/>
          <a:stretch>
            <a:fillRect/>
          </a:stretch>
        </p:blipFill>
        <p:spPr>
          <a:xfrm>
            <a:off x="107928" y="136475"/>
            <a:ext cx="8020337" cy="5041799"/>
          </a:xfrm>
          <a:prstGeom prst="rect">
            <a:avLst/>
          </a:prstGeom>
        </p:spPr>
      </p:pic>
      <p:sp>
        <p:nvSpPr>
          <p:cNvPr id="3" name="TextBox 2">
            <a:extLst>
              <a:ext uri="{FF2B5EF4-FFF2-40B4-BE49-F238E27FC236}">
                <a16:creationId xmlns:a16="http://schemas.microsoft.com/office/drawing/2014/main" id="{5F30FFC8-9178-EFE0-2712-BC38C1CC7266}"/>
              </a:ext>
            </a:extLst>
          </p:cNvPr>
          <p:cNvSpPr txBox="1"/>
          <p:nvPr/>
        </p:nvSpPr>
        <p:spPr>
          <a:xfrm>
            <a:off x="8218450" y="654205"/>
            <a:ext cx="347732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RANK</a:t>
            </a:r>
            <a:r>
              <a:rPr lang="en-US" dirty="0">
                <a:solidFill>
                  <a:schemeClr val="bg1"/>
                </a:solidFill>
                <a:latin typeface="-apple-system"/>
              </a:rPr>
              <a:t> and </a:t>
            </a:r>
            <a:r>
              <a:rPr lang="en-US" dirty="0">
                <a:solidFill>
                  <a:schemeClr val="bg1"/>
                </a:solidFill>
              </a:rPr>
              <a:t>DENSE_RANK</a:t>
            </a:r>
            <a:r>
              <a:rPr lang="en-US" dirty="0">
                <a:solidFill>
                  <a:schemeClr val="bg1"/>
                </a:solidFill>
                <a:latin typeface="-apple-system"/>
              </a:rPr>
              <a:t> are deterministic in this case, all rows with the same value for both the ordering and partitioning columns will end up with an equal result, whereas </a:t>
            </a:r>
            <a:r>
              <a:rPr lang="en-US" dirty="0">
                <a:solidFill>
                  <a:schemeClr val="bg1"/>
                </a:solidFill>
              </a:rPr>
              <a:t>ROW_NUMBER</a:t>
            </a:r>
            <a:r>
              <a:rPr lang="en-US" dirty="0">
                <a:solidFill>
                  <a:schemeClr val="bg1"/>
                </a:solidFill>
                <a:latin typeface="-apple-system"/>
              </a:rPr>
              <a:t> will arbitrarily (non deterministically) assign an incrementing result to the tied rows.</a:t>
            </a:r>
            <a:endParaRPr lang="en-US" dirty="0">
              <a:solidFill>
                <a:schemeClr val="bg1"/>
              </a:solidFill>
              <a:cs typeface="Calibri"/>
            </a:endParaRPr>
          </a:p>
        </p:txBody>
      </p:sp>
    </p:spTree>
    <p:extLst>
      <p:ext uri="{BB962C8B-B14F-4D97-AF65-F5344CB8AC3E}">
        <p14:creationId xmlns:p14="http://schemas.microsoft.com/office/powerpoint/2010/main" val="399368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275208"/>
            <a:ext cx="10990556" cy="6617196"/>
          </a:xfrm>
          <a:prstGeom prst="rect">
            <a:avLst/>
          </a:prstGeom>
          <a:noFill/>
        </p:spPr>
        <p:txBody>
          <a:bodyPr wrap="square" rtlCol="0">
            <a:spAutoFit/>
          </a:bodyPr>
          <a:lstStyle/>
          <a:p>
            <a:pPr algn="l"/>
            <a:r>
              <a:rPr lang="en-US" sz="2800" b="1" i="0" dirty="0">
                <a:solidFill>
                  <a:srgbClr val="FFFF00"/>
                </a:solidFill>
                <a:effectLst/>
              </a:rPr>
              <a:t>Window functions:</a:t>
            </a:r>
          </a:p>
          <a:p>
            <a:r>
              <a:rPr lang="en-US" b="1" dirty="0">
                <a:solidFill>
                  <a:srgbClr val="FFFF00"/>
                </a:solidFill>
              </a:rPr>
              <a:t>The FIRST_VALUE and LAST_VALUE functions</a:t>
            </a:r>
          </a:p>
          <a:p>
            <a:r>
              <a:rPr lang="en-US" b="1" dirty="0">
                <a:solidFill>
                  <a:schemeClr val="bg1"/>
                </a:solidFill>
              </a:rPr>
              <a:t>The FIRST_VALUE() function returns a value evaluated against the first row within its partition, whereas the LAST_VALUE() function returns a value evaluated against the last row in its partition.</a:t>
            </a:r>
          </a:p>
          <a:p>
            <a:endParaRPr lang="en-US" b="1" dirty="0">
              <a:solidFill>
                <a:schemeClr val="bg1"/>
              </a:solidFill>
            </a:endParaRPr>
          </a:p>
          <a:p>
            <a:endParaRPr lang="en-US" b="1" dirty="0">
              <a:solidFill>
                <a:srgbClr val="FFFF00"/>
              </a:solidFill>
            </a:endParaRPr>
          </a:p>
          <a:p>
            <a:endParaRPr lang="en-US" b="1" dirty="0">
              <a:solidFill>
                <a:srgbClr val="FFFF00"/>
              </a:solidFill>
            </a:endParaRPr>
          </a:p>
          <a:p>
            <a:endParaRPr lang="en-US" b="1" dirty="0">
              <a:solidFill>
                <a:srgbClr val="FFFF00"/>
              </a:solidFill>
            </a:endParaRPr>
          </a:p>
          <a:p>
            <a:endParaRPr lang="en-US" b="1" dirty="0">
              <a:solidFill>
                <a:srgbClr val="FFFF00"/>
              </a:solidFill>
            </a:endParaRPr>
          </a:p>
          <a:p>
            <a:endParaRPr lang="en-US" b="1" dirty="0">
              <a:solidFill>
                <a:srgbClr val="FFFF00"/>
              </a:solidFill>
            </a:endParaRPr>
          </a:p>
          <a:p>
            <a:endParaRPr lang="en-US" b="1" dirty="0">
              <a:solidFill>
                <a:srgbClr val="FFFF00"/>
              </a:solidFill>
            </a:endParaRPr>
          </a:p>
          <a:p>
            <a:endParaRPr lang="en-US" b="1" dirty="0">
              <a:solidFill>
                <a:srgbClr val="FFFF00"/>
              </a:solidFill>
            </a:endParaRPr>
          </a:p>
          <a:p>
            <a:r>
              <a:rPr lang="en-US" b="1" dirty="0">
                <a:solidFill>
                  <a:srgbClr val="FFFF00"/>
                </a:solidFill>
              </a:rPr>
              <a:t>The LAG and LEAD functions</a:t>
            </a:r>
          </a:p>
          <a:p>
            <a:r>
              <a:rPr lang="en-US" b="1" dirty="0">
                <a:solidFill>
                  <a:schemeClr val="bg1"/>
                </a:solidFill>
              </a:rPr>
              <a:t>The LAG() function has the ability to access data from the previous row, while the LEAD() function can access data from the next row.</a:t>
            </a:r>
          </a:p>
          <a:p>
            <a:endParaRPr lang="en-US" b="1" dirty="0"/>
          </a:p>
          <a:p>
            <a:r>
              <a:rPr lang="en-US" b="1" dirty="0">
                <a:solidFill>
                  <a:schemeClr val="bg1"/>
                </a:solidFill>
              </a:rPr>
              <a:t>Both LAG() and LEAD() functions have the same syntax as follows:</a:t>
            </a:r>
          </a:p>
          <a:p>
            <a:r>
              <a:rPr lang="en-US" b="1" dirty="0">
                <a:solidFill>
                  <a:srgbClr val="FFFF00"/>
                </a:solidFill>
              </a:rPr>
              <a:t>expression</a:t>
            </a:r>
            <a:r>
              <a:rPr lang="en-US" b="1" dirty="0"/>
              <a:t> </a:t>
            </a:r>
            <a:r>
              <a:rPr lang="en-US" b="1" dirty="0">
                <a:solidFill>
                  <a:schemeClr val="bg1"/>
                </a:solidFill>
              </a:rPr>
              <a:t>– a column or expression to compute the returned value.</a:t>
            </a:r>
          </a:p>
          <a:p>
            <a:r>
              <a:rPr lang="en-US" b="1" dirty="0"/>
              <a:t> </a:t>
            </a:r>
            <a:r>
              <a:rPr lang="en-US" b="1" dirty="0">
                <a:solidFill>
                  <a:srgbClr val="FFFF00"/>
                </a:solidFill>
              </a:rPr>
              <a:t>offset</a:t>
            </a:r>
            <a:r>
              <a:rPr lang="en-US" b="1" dirty="0"/>
              <a:t> </a:t>
            </a:r>
            <a:r>
              <a:rPr lang="en-US" b="1" dirty="0">
                <a:solidFill>
                  <a:schemeClr val="bg1"/>
                </a:solidFill>
              </a:rPr>
              <a:t>– the number of rows preceding ( LAG)/ following ( LEAD) the current row. It defaults to 1.</a:t>
            </a:r>
          </a:p>
          <a:p>
            <a:r>
              <a:rPr lang="en-US" b="1" dirty="0"/>
              <a:t> </a:t>
            </a:r>
            <a:r>
              <a:rPr lang="en-US" b="1" dirty="0">
                <a:solidFill>
                  <a:srgbClr val="FFFF00"/>
                </a:solidFill>
              </a:rPr>
              <a:t>default</a:t>
            </a:r>
            <a:r>
              <a:rPr lang="en-US" b="1" dirty="0"/>
              <a:t> </a:t>
            </a:r>
            <a:r>
              <a:rPr lang="en-US" b="1" dirty="0">
                <a:solidFill>
                  <a:schemeClr val="bg1"/>
                </a:solidFill>
              </a:rPr>
              <a:t>– the default returned value if the offset goes beyond the scope of the window. The default is NULL if you skip it.</a:t>
            </a:r>
          </a:p>
          <a:p>
            <a:endParaRPr lang="en-US" b="1" dirty="0"/>
          </a:p>
          <a:p>
            <a:endParaRPr lang="ro-RO" b="1" dirty="0"/>
          </a:p>
        </p:txBody>
      </p:sp>
      <p:pic>
        <p:nvPicPr>
          <p:cNvPr id="3" name="Picture 2">
            <a:extLst>
              <a:ext uri="{FF2B5EF4-FFF2-40B4-BE49-F238E27FC236}">
                <a16:creationId xmlns:a16="http://schemas.microsoft.com/office/drawing/2014/main" id="{859AB093-EA9C-4568-B1B8-08B5B16D2E26}"/>
              </a:ext>
            </a:extLst>
          </p:cNvPr>
          <p:cNvPicPr>
            <a:picLocks noChangeAspect="1"/>
          </p:cNvPicPr>
          <p:nvPr/>
        </p:nvPicPr>
        <p:blipFill>
          <a:blip r:embed="rId2"/>
          <a:stretch>
            <a:fillRect/>
          </a:stretch>
        </p:blipFill>
        <p:spPr>
          <a:xfrm>
            <a:off x="6943999" y="4402335"/>
            <a:ext cx="5175681" cy="942975"/>
          </a:xfrm>
          <a:prstGeom prst="rect">
            <a:avLst/>
          </a:prstGeom>
        </p:spPr>
      </p:pic>
      <p:pic>
        <p:nvPicPr>
          <p:cNvPr id="5" name="Picture 4">
            <a:extLst>
              <a:ext uri="{FF2B5EF4-FFF2-40B4-BE49-F238E27FC236}">
                <a16:creationId xmlns:a16="http://schemas.microsoft.com/office/drawing/2014/main" id="{B4607CA8-F394-413A-929D-FBC935E2CCCE}"/>
              </a:ext>
            </a:extLst>
          </p:cNvPr>
          <p:cNvPicPr>
            <a:picLocks noChangeAspect="1"/>
          </p:cNvPicPr>
          <p:nvPr/>
        </p:nvPicPr>
        <p:blipFill>
          <a:blip r:embed="rId3"/>
          <a:stretch>
            <a:fillRect/>
          </a:stretch>
        </p:blipFill>
        <p:spPr>
          <a:xfrm>
            <a:off x="355106" y="1600200"/>
            <a:ext cx="4629150" cy="1828800"/>
          </a:xfrm>
          <a:prstGeom prst="rect">
            <a:avLst/>
          </a:prstGeom>
        </p:spPr>
      </p:pic>
      <p:pic>
        <p:nvPicPr>
          <p:cNvPr id="7" name="Picture 6">
            <a:extLst>
              <a:ext uri="{FF2B5EF4-FFF2-40B4-BE49-F238E27FC236}">
                <a16:creationId xmlns:a16="http://schemas.microsoft.com/office/drawing/2014/main" id="{7D672B09-0109-4FEA-9097-BB12DEE1AF07}"/>
              </a:ext>
            </a:extLst>
          </p:cNvPr>
          <p:cNvPicPr>
            <a:picLocks noChangeAspect="1"/>
          </p:cNvPicPr>
          <p:nvPr/>
        </p:nvPicPr>
        <p:blipFill>
          <a:blip r:embed="rId4"/>
          <a:stretch>
            <a:fillRect/>
          </a:stretch>
        </p:blipFill>
        <p:spPr>
          <a:xfrm>
            <a:off x="5850384" y="1639395"/>
            <a:ext cx="4591050" cy="1685925"/>
          </a:xfrm>
          <a:prstGeom prst="rect">
            <a:avLst/>
          </a:prstGeom>
        </p:spPr>
      </p:pic>
    </p:spTree>
    <p:extLst>
      <p:ext uri="{BB962C8B-B14F-4D97-AF65-F5344CB8AC3E}">
        <p14:creationId xmlns:p14="http://schemas.microsoft.com/office/powerpoint/2010/main" val="1722369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54384E1-45C8-97E3-B26D-009076DD101A}"/>
              </a:ext>
            </a:extLst>
          </p:cNvPr>
          <p:cNvPicPr>
            <a:picLocks noChangeAspect="1"/>
          </p:cNvPicPr>
          <p:nvPr/>
        </p:nvPicPr>
        <p:blipFill>
          <a:blip r:embed="rId2"/>
          <a:stretch>
            <a:fillRect/>
          </a:stretch>
        </p:blipFill>
        <p:spPr>
          <a:xfrm>
            <a:off x="2364059" y="114031"/>
            <a:ext cx="5949174" cy="6555596"/>
          </a:xfrm>
          <a:prstGeom prst="rect">
            <a:avLst/>
          </a:prstGeom>
        </p:spPr>
      </p:pic>
    </p:spTree>
    <p:extLst>
      <p:ext uri="{BB962C8B-B14F-4D97-AF65-F5344CB8AC3E}">
        <p14:creationId xmlns:p14="http://schemas.microsoft.com/office/powerpoint/2010/main" val="3399169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A2C8D9-253B-4E8D-B0EA-4997D993EDC0}"/>
              </a:ext>
            </a:extLst>
          </p:cNvPr>
          <p:cNvSpPr txBox="1"/>
          <p:nvPr/>
        </p:nvSpPr>
        <p:spPr>
          <a:xfrm>
            <a:off x="2753557" y="186430"/>
            <a:ext cx="6507332" cy="1569660"/>
          </a:xfrm>
          <a:prstGeom prst="rect">
            <a:avLst/>
          </a:prstGeom>
          <a:noFill/>
        </p:spPr>
        <p:txBody>
          <a:bodyPr wrap="square" rtlCol="0">
            <a:spAutoFit/>
          </a:bodyPr>
          <a:lstStyle/>
          <a:p>
            <a:r>
              <a:rPr lang="en-US" sz="9600" b="1" dirty="0">
                <a:solidFill>
                  <a:srgbClr val="FFFF00"/>
                </a:solidFill>
              </a:rPr>
              <a:t>THANK YOU</a:t>
            </a:r>
            <a:endParaRPr lang="ro-RO" sz="9600" b="1" dirty="0">
              <a:solidFill>
                <a:srgbClr val="FFFF00"/>
              </a:solidFill>
            </a:endParaRPr>
          </a:p>
        </p:txBody>
      </p:sp>
      <p:pic>
        <p:nvPicPr>
          <p:cNvPr id="4" name="Picture 3">
            <a:extLst>
              <a:ext uri="{FF2B5EF4-FFF2-40B4-BE49-F238E27FC236}">
                <a16:creationId xmlns:a16="http://schemas.microsoft.com/office/drawing/2014/main" id="{5554BB64-ECD9-4E60-ABA5-A2E94FBB0298}"/>
              </a:ext>
            </a:extLst>
          </p:cNvPr>
          <p:cNvPicPr>
            <a:picLocks noChangeAspect="1"/>
          </p:cNvPicPr>
          <p:nvPr/>
        </p:nvPicPr>
        <p:blipFill>
          <a:blip r:embed="rId2"/>
          <a:stretch>
            <a:fillRect/>
          </a:stretch>
        </p:blipFill>
        <p:spPr>
          <a:xfrm>
            <a:off x="2673866" y="1756090"/>
            <a:ext cx="6628452" cy="4398084"/>
          </a:xfrm>
          <a:prstGeom prst="rect">
            <a:avLst/>
          </a:prstGeom>
        </p:spPr>
      </p:pic>
    </p:spTree>
    <p:extLst>
      <p:ext uri="{BB962C8B-B14F-4D97-AF65-F5344CB8AC3E}">
        <p14:creationId xmlns:p14="http://schemas.microsoft.com/office/powerpoint/2010/main" val="2714328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7F13E4-C7BA-4625-B091-1A1A74F289D3}"/>
              </a:ext>
            </a:extLst>
          </p:cNvPr>
          <p:cNvSpPr txBox="1"/>
          <p:nvPr/>
        </p:nvSpPr>
        <p:spPr>
          <a:xfrm>
            <a:off x="390618" y="461818"/>
            <a:ext cx="10850038" cy="6586418"/>
          </a:xfrm>
          <a:prstGeom prst="rect">
            <a:avLst/>
          </a:prstGeom>
          <a:noFill/>
        </p:spPr>
        <p:txBody>
          <a:bodyPr wrap="square" lIns="91440" tIns="45720" rIns="91440" bIns="45720" rtlCol="0" anchor="t">
            <a:spAutoFit/>
          </a:bodyPr>
          <a:lstStyle/>
          <a:p>
            <a:r>
              <a:rPr lang="en-US" sz="4000" b="1" dirty="0">
                <a:solidFill>
                  <a:srgbClr val="FFFF00"/>
                </a:solidFill>
              </a:rPr>
              <a:t>Exercises:</a:t>
            </a:r>
          </a:p>
          <a:p>
            <a:endParaRPr lang="en-US" sz="4000" b="1" dirty="0">
              <a:solidFill>
                <a:srgbClr val="FFFF00"/>
              </a:solidFill>
              <a:cs typeface="Calibri"/>
            </a:endParaRPr>
          </a:p>
          <a:p>
            <a:r>
              <a:rPr lang="en-US">
                <a:solidFill>
                  <a:srgbClr val="FFFF00"/>
                </a:solidFill>
                <a:ea typeface="+mn-lt"/>
                <a:cs typeface="+mn-lt"/>
              </a:rPr>
              <a:t>1. Get the list with FULL NAMES and ages of the accounts ordered by age.</a:t>
            </a:r>
          </a:p>
          <a:p>
            <a:r>
              <a:rPr lang="en-US">
                <a:solidFill>
                  <a:srgbClr val="FFFF00"/>
                </a:solidFill>
                <a:ea typeface="+mn-lt"/>
                <a:cs typeface="+mn-lt"/>
              </a:rPr>
              <a:t>2. Get the number of rentals (per day) from the last 10 days in descending order (by the number of rental).</a:t>
            </a:r>
          </a:p>
          <a:p>
            <a:r>
              <a:rPr lang="en-US">
                <a:solidFill>
                  <a:srgbClr val="FFFF00"/>
                </a:solidFill>
                <a:ea typeface="+mn-lt"/>
                <a:cs typeface="+mn-lt"/>
              </a:rPr>
              <a:t>3. Create a query to display all the Romance authors (without duplicates) in ascending order.</a:t>
            </a:r>
          </a:p>
          <a:p>
            <a:r>
              <a:rPr lang="en-US">
                <a:solidFill>
                  <a:srgbClr val="FFFF00"/>
                </a:solidFill>
                <a:ea typeface="+mn-lt"/>
                <a:cs typeface="+mn-lt"/>
              </a:rPr>
              <a:t>4. Get the list of the emails, </a:t>
            </a:r>
            <a:r>
              <a:rPr lang="en-US" err="1">
                <a:solidFill>
                  <a:srgbClr val="FFFF00"/>
                </a:solidFill>
                <a:ea typeface="+mn-lt"/>
                <a:cs typeface="+mn-lt"/>
              </a:rPr>
              <a:t>book_names</a:t>
            </a:r>
            <a:r>
              <a:rPr lang="en-US">
                <a:solidFill>
                  <a:srgbClr val="FFFF00"/>
                </a:solidFill>
                <a:ea typeface="+mn-lt"/>
                <a:cs typeface="+mn-lt"/>
              </a:rPr>
              <a:t>, </a:t>
            </a:r>
            <a:r>
              <a:rPr lang="en-US" err="1">
                <a:solidFill>
                  <a:srgbClr val="FFFF00"/>
                </a:solidFill>
                <a:ea typeface="+mn-lt"/>
                <a:cs typeface="+mn-lt"/>
              </a:rPr>
              <a:t>return_date</a:t>
            </a:r>
            <a:r>
              <a:rPr lang="en-US">
                <a:solidFill>
                  <a:srgbClr val="FFFF00"/>
                </a:solidFill>
                <a:ea typeface="+mn-lt"/>
                <a:cs typeface="+mn-lt"/>
              </a:rPr>
              <a:t> for the accounts that rented a book yesterday, yesterday -1 . </a:t>
            </a:r>
          </a:p>
          <a:p>
            <a:r>
              <a:rPr lang="en-US">
                <a:solidFill>
                  <a:srgbClr val="FFFF00"/>
                </a:solidFill>
                <a:ea typeface="+mn-lt"/>
                <a:cs typeface="+mn-lt"/>
              </a:rPr>
              <a:t>5. Get all the rentals for the </a:t>
            </a:r>
            <a:r>
              <a:rPr lang="en-US" err="1">
                <a:solidFill>
                  <a:srgbClr val="FFFF00"/>
                </a:solidFill>
                <a:ea typeface="+mn-lt"/>
                <a:cs typeface="+mn-lt"/>
              </a:rPr>
              <a:t>book_ids</a:t>
            </a:r>
            <a:r>
              <a:rPr lang="en-US">
                <a:solidFill>
                  <a:srgbClr val="FFFF00"/>
                </a:solidFill>
                <a:ea typeface="+mn-lt"/>
                <a:cs typeface="+mn-lt"/>
              </a:rPr>
              <a:t> and titles that were rented at least twice</a:t>
            </a:r>
          </a:p>
          <a:p>
            <a:r>
              <a:rPr lang="en-US">
                <a:solidFill>
                  <a:srgbClr val="FFFF00"/>
                </a:solidFill>
                <a:ea typeface="+mn-lt"/>
                <a:cs typeface="+mn-lt"/>
              </a:rPr>
              <a:t>6. Select all the accounts and all the rentals. (without acc id 16,17)</a:t>
            </a:r>
            <a:endParaRPr lang="en-US">
              <a:solidFill>
                <a:srgbClr val="FFFF00"/>
              </a:solidFill>
              <a:cs typeface="Calibri"/>
            </a:endParaRPr>
          </a:p>
          <a:p>
            <a:r>
              <a:rPr lang="en-US">
                <a:solidFill>
                  <a:srgbClr val="FFFF00"/>
                </a:solidFill>
                <a:ea typeface="+mn-lt"/>
                <a:cs typeface="+mn-lt"/>
              </a:rPr>
              <a:t>7. Get the total number of rentals for each genre. </a:t>
            </a:r>
            <a:endParaRPr lang="en-US">
              <a:solidFill>
                <a:srgbClr val="FFFF00"/>
              </a:solidFill>
              <a:cs typeface="Calibri"/>
            </a:endParaRPr>
          </a:p>
          <a:p>
            <a:r>
              <a:rPr lang="en-US">
                <a:solidFill>
                  <a:srgbClr val="FFFF00"/>
                </a:solidFill>
                <a:ea typeface="+mn-lt"/>
                <a:cs typeface="+mn-lt"/>
              </a:rPr>
              <a:t>8. Find all the authors that also rented books from the same library.</a:t>
            </a:r>
          </a:p>
          <a:p>
            <a:r>
              <a:rPr lang="en-US">
                <a:solidFill>
                  <a:srgbClr val="FFFF00"/>
                </a:solidFill>
                <a:ea typeface="+mn-lt"/>
                <a:cs typeface="+mn-lt"/>
              </a:rPr>
              <a:t>9. Get the total number of accounts grouped by the first letter of their last name in alphabetical order.</a:t>
            </a:r>
          </a:p>
          <a:p>
            <a:r>
              <a:rPr lang="en-US">
                <a:solidFill>
                  <a:srgbClr val="FFFF00"/>
                </a:solidFill>
                <a:ea typeface="+mn-lt"/>
                <a:cs typeface="+mn-lt"/>
              </a:rPr>
              <a:t>10. Get the total number of characters, display the 4th  word and replace it with ‘Jane’ for the title = ‘The Diary of Anne Frank’</a:t>
            </a:r>
          </a:p>
          <a:p>
            <a:r>
              <a:rPr lang="en-US">
                <a:solidFill>
                  <a:srgbClr val="FFFF00"/>
                </a:solidFill>
                <a:ea typeface="+mn-lt"/>
                <a:cs typeface="+mn-lt"/>
              </a:rPr>
              <a:t>11. Find all the email addresses of the accounts that were registered multiple times (based on their full names)</a:t>
            </a:r>
          </a:p>
          <a:p>
            <a:r>
              <a:rPr lang="en-US">
                <a:solidFill>
                  <a:srgbClr val="FFFF00"/>
                </a:solidFill>
                <a:ea typeface="+mn-lt"/>
                <a:cs typeface="+mn-lt"/>
              </a:rPr>
              <a:t>12. A rare book is one for which the library has at most 3 copies (amount field). Please write the SQL that returns all the accounts (Name, Email, Phone Number) that have at least 2 rare books rented not returned.</a:t>
            </a:r>
          </a:p>
          <a:p>
            <a:endParaRPr lang="en-US" b="1" dirty="0">
              <a:solidFill>
                <a:srgbClr val="FFFF00"/>
              </a:solidFill>
            </a:endParaRPr>
          </a:p>
          <a:p>
            <a:endParaRPr lang="en-US" b="1" dirty="0">
              <a:solidFill>
                <a:srgbClr val="FFFF00"/>
              </a:solidFill>
            </a:endParaRPr>
          </a:p>
          <a:p>
            <a:endParaRPr lang="en-US" b="1" dirty="0">
              <a:solidFill>
                <a:srgbClr val="FFFF00"/>
              </a:solidFill>
            </a:endParaRPr>
          </a:p>
          <a:p>
            <a:endParaRPr lang="ro-RO" dirty="0"/>
          </a:p>
        </p:txBody>
      </p:sp>
    </p:spTree>
    <p:extLst>
      <p:ext uri="{BB962C8B-B14F-4D97-AF65-F5344CB8AC3E}">
        <p14:creationId xmlns:p14="http://schemas.microsoft.com/office/powerpoint/2010/main" val="2735084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275208"/>
            <a:ext cx="10990556" cy="3447098"/>
          </a:xfrm>
          <a:prstGeom prst="rect">
            <a:avLst/>
          </a:prstGeom>
          <a:noFill/>
        </p:spPr>
        <p:txBody>
          <a:bodyPr wrap="square" rtlCol="0">
            <a:spAutoFit/>
          </a:bodyPr>
          <a:lstStyle/>
          <a:p>
            <a:pPr algn="l"/>
            <a:r>
              <a:rPr lang="en-US" sz="4000" b="1" i="0" dirty="0">
                <a:solidFill>
                  <a:srgbClr val="FFFF00"/>
                </a:solidFill>
                <a:effectLst/>
              </a:rPr>
              <a:t>Most commonly used functions:</a:t>
            </a:r>
          </a:p>
          <a:p>
            <a:endParaRPr lang="en-US" sz="2800" b="1" i="0" dirty="0">
              <a:solidFill>
                <a:srgbClr val="FFFF00"/>
              </a:solidFill>
              <a:effectLst/>
            </a:endParaRPr>
          </a:p>
          <a:p>
            <a:r>
              <a:rPr lang="en-US" sz="3200" b="1" dirty="0">
                <a:solidFill>
                  <a:schemeClr val="bg1"/>
                </a:solidFill>
              </a:rPr>
              <a:t>The following slides shows the most commonly used functions that allow you to manipulate dates, strings, math operations effectively:</a:t>
            </a:r>
          </a:p>
          <a:p>
            <a:endParaRPr lang="en-US" b="1" dirty="0"/>
          </a:p>
          <a:p>
            <a:endParaRPr lang="en-US" b="1" dirty="0"/>
          </a:p>
          <a:p>
            <a:endParaRPr lang="ro-RO" b="1" dirty="0"/>
          </a:p>
        </p:txBody>
      </p:sp>
    </p:spTree>
    <p:extLst>
      <p:ext uri="{BB962C8B-B14F-4D97-AF65-F5344CB8AC3E}">
        <p14:creationId xmlns:p14="http://schemas.microsoft.com/office/powerpoint/2010/main" val="394177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275208"/>
            <a:ext cx="10990556" cy="6217087"/>
          </a:xfrm>
          <a:prstGeom prst="rect">
            <a:avLst/>
          </a:prstGeom>
          <a:noFill/>
        </p:spPr>
        <p:txBody>
          <a:bodyPr wrap="square" lIns="91440" tIns="45720" rIns="91440" bIns="45720" rtlCol="0" anchor="t">
            <a:spAutoFit/>
          </a:bodyPr>
          <a:lstStyle/>
          <a:p>
            <a:pPr algn="l"/>
            <a:r>
              <a:rPr lang="en-US" sz="2800" b="1" i="0" dirty="0">
                <a:solidFill>
                  <a:srgbClr val="FFFF00"/>
                </a:solidFill>
                <a:effectLst/>
              </a:rPr>
              <a:t>STRING functions:</a:t>
            </a:r>
          </a:p>
          <a:p>
            <a:endParaRPr lang="en-US" sz="2800" b="1" i="0" dirty="0">
              <a:solidFill>
                <a:srgbClr val="FFFF00"/>
              </a:solidFill>
              <a:effectLst/>
            </a:endParaRPr>
          </a:p>
          <a:p>
            <a:pPr marL="285750" indent="-285750">
              <a:buFont typeface="Arial" panose="020B0604020202020204" pitchFamily="34" charset="0"/>
              <a:buChar char="•"/>
            </a:pPr>
            <a:r>
              <a:rPr lang="en-US" b="0" i="0" dirty="0">
                <a:solidFill>
                  <a:schemeClr val="bg1"/>
                </a:solidFill>
                <a:effectLst/>
              </a:rPr>
              <a:t>CONCAT	Concatenate two or more strings into one</a:t>
            </a:r>
          </a:p>
          <a:p>
            <a:pPr marL="285750" indent="-285750">
              <a:buFont typeface="Arial" panose="020B0604020202020204" pitchFamily="34" charset="0"/>
              <a:buChar char="•"/>
            </a:pPr>
            <a:r>
              <a:rPr lang="en-US" b="0" i="0" dirty="0">
                <a:solidFill>
                  <a:schemeClr val="bg1"/>
                </a:solidFill>
                <a:effectLst/>
              </a:rPr>
              <a:t>LEFT		Return the first n character in a string</a:t>
            </a:r>
          </a:p>
          <a:p>
            <a:pPr marL="285750" indent="-285750">
              <a:buFont typeface="Arial" panose="020B0604020202020204" pitchFamily="34" charset="0"/>
              <a:buChar char="•"/>
            </a:pPr>
            <a:r>
              <a:rPr lang="en-US" b="0" i="0" dirty="0">
                <a:solidFill>
                  <a:schemeClr val="bg1"/>
                </a:solidFill>
                <a:effectLst/>
              </a:rPr>
              <a:t>LENGTH	Return the number of characters in a string</a:t>
            </a:r>
          </a:p>
          <a:p>
            <a:pPr marL="285750" indent="-285750">
              <a:buFont typeface="Arial" panose="020B0604020202020204" pitchFamily="34" charset="0"/>
              <a:buChar char="•"/>
            </a:pPr>
            <a:r>
              <a:rPr lang="en-US" b="0" i="0" dirty="0">
                <a:solidFill>
                  <a:schemeClr val="bg1"/>
                </a:solidFill>
                <a:effectLst/>
              </a:rPr>
              <a:t>LOWER	Convert a string to lowercase</a:t>
            </a:r>
          </a:p>
          <a:p>
            <a:pPr marL="285750" indent="-285750">
              <a:buFont typeface="Arial" panose="020B0604020202020204" pitchFamily="34" charset="0"/>
              <a:buChar char="•"/>
            </a:pPr>
            <a:r>
              <a:rPr lang="en-US" b="0" i="0" dirty="0">
                <a:solidFill>
                  <a:schemeClr val="bg1"/>
                </a:solidFill>
                <a:effectLst/>
              </a:rPr>
              <a:t>LPAD		Left-pads a string with another string, to a certain length</a:t>
            </a:r>
          </a:p>
          <a:p>
            <a:pPr marL="285750" indent="-285750">
              <a:buFont typeface="Arial" panose="020B0604020202020204" pitchFamily="34" charset="0"/>
              <a:buChar char="•"/>
            </a:pPr>
            <a:r>
              <a:rPr lang="en-US" b="0" i="0" dirty="0">
                <a:solidFill>
                  <a:schemeClr val="bg1"/>
                </a:solidFill>
                <a:effectLst/>
              </a:rPr>
              <a:t>LTRIM		Remove the longest string that contains specified characters from the left of the input string</a:t>
            </a:r>
          </a:p>
          <a:p>
            <a:pPr marL="285750" indent="-285750">
              <a:buFont typeface="Arial" panose="020B0604020202020204" pitchFamily="34" charset="0"/>
              <a:buChar char="•"/>
            </a:pPr>
            <a:r>
              <a:rPr lang="en-US" b="0" i="0" dirty="0">
                <a:solidFill>
                  <a:schemeClr val="bg1"/>
                </a:solidFill>
                <a:effectLst/>
              </a:rPr>
              <a:t>POSITION	Return the location of a substring in a string	</a:t>
            </a:r>
          </a:p>
          <a:p>
            <a:pPr marL="285750" indent="-285750">
              <a:buFont typeface="Arial" panose="020B0604020202020204" pitchFamily="34" charset="0"/>
              <a:buChar char="•"/>
            </a:pPr>
            <a:r>
              <a:rPr lang="en-US" b="0" i="0" dirty="0">
                <a:solidFill>
                  <a:schemeClr val="bg1"/>
                </a:solidFill>
                <a:effectLst/>
              </a:rPr>
              <a:t>REPLACE	Replace all occurrences of </a:t>
            </a:r>
            <a:r>
              <a:rPr lang="en-US" dirty="0">
                <a:solidFill>
                  <a:schemeClr val="bg1"/>
                </a:solidFill>
              </a:rPr>
              <a:t>a substring in a string</a:t>
            </a:r>
            <a:endParaRPr lang="en-US" b="0" i="0" dirty="0">
              <a:solidFill>
                <a:schemeClr val="bg1"/>
              </a:solidFill>
              <a:effectLst/>
              <a:cs typeface="Calibri"/>
            </a:endParaRPr>
          </a:p>
          <a:p>
            <a:pPr marL="285750" indent="-285750">
              <a:buFont typeface="Arial" panose="020B0604020202020204" pitchFamily="34" charset="0"/>
              <a:buChar char="•"/>
            </a:pPr>
            <a:r>
              <a:rPr lang="en-US" b="0" i="0" dirty="0">
                <a:solidFill>
                  <a:schemeClr val="bg1"/>
                </a:solidFill>
                <a:effectLst/>
              </a:rPr>
              <a:t>REVERSE	Return reversed string.	</a:t>
            </a:r>
          </a:p>
          <a:p>
            <a:pPr marL="285750" indent="-285750">
              <a:buFont typeface="Arial" panose="020B0604020202020204" pitchFamily="34" charset="0"/>
              <a:buChar char="•"/>
            </a:pPr>
            <a:r>
              <a:rPr lang="en-US" b="0" i="0" dirty="0">
                <a:solidFill>
                  <a:schemeClr val="bg1"/>
                </a:solidFill>
                <a:effectLst/>
              </a:rPr>
              <a:t>RIGHT		Return last n characters in the string. When n is negative, return all but first |n| characters.</a:t>
            </a:r>
          </a:p>
          <a:p>
            <a:pPr marL="285750" indent="-285750">
              <a:buFont typeface="Arial" panose="020B0604020202020204" pitchFamily="34" charset="0"/>
              <a:buChar char="•"/>
            </a:pPr>
            <a:r>
              <a:rPr lang="en-US" b="0" i="0" dirty="0">
                <a:solidFill>
                  <a:schemeClr val="bg1"/>
                </a:solidFill>
                <a:effectLst/>
              </a:rPr>
              <a:t>RTRIM		Remove the longest string that contains specified characters from the right of the input string</a:t>
            </a:r>
          </a:p>
          <a:p>
            <a:pPr marL="285750" indent="-285750">
              <a:buFont typeface="Arial" panose="020B0604020202020204" pitchFamily="34" charset="0"/>
              <a:buChar char="•"/>
            </a:pPr>
            <a:r>
              <a:rPr lang="en-US" b="0" i="0" dirty="0">
                <a:solidFill>
                  <a:schemeClr val="bg1"/>
                </a:solidFill>
                <a:effectLst/>
              </a:rPr>
              <a:t>SPLIT_PART	Split a string on a specified delimiter and return nth substring	</a:t>
            </a:r>
          </a:p>
          <a:p>
            <a:pPr marL="285750" indent="-285750">
              <a:buFont typeface="Arial" panose="020B0604020202020204" pitchFamily="34" charset="0"/>
              <a:buChar char="•"/>
            </a:pPr>
            <a:r>
              <a:rPr lang="en-US" b="0" i="0" dirty="0">
                <a:solidFill>
                  <a:schemeClr val="bg1"/>
                </a:solidFill>
                <a:effectLst/>
              </a:rPr>
              <a:t>SUBSTRING	Extract a substring from a string	</a:t>
            </a:r>
          </a:p>
          <a:p>
            <a:pPr marL="285750" indent="-285750">
              <a:buFont typeface="Arial" panose="020B0604020202020204" pitchFamily="34" charset="0"/>
              <a:buChar char="•"/>
            </a:pPr>
            <a:r>
              <a:rPr lang="en-US" b="0" i="0" dirty="0">
                <a:solidFill>
                  <a:schemeClr val="bg1"/>
                </a:solidFill>
                <a:effectLst/>
              </a:rPr>
              <a:t>TRIM		Remove the longest string that contains specified characters from the left, right or both sides of 		a string</a:t>
            </a:r>
            <a:endParaRPr lang="en-US" dirty="0">
              <a:solidFill>
                <a:schemeClr val="bg1"/>
              </a:solidFill>
            </a:endParaRPr>
          </a:p>
          <a:p>
            <a:pPr marL="285750" indent="-285750">
              <a:buFont typeface="Arial" panose="020B0604020202020204" pitchFamily="34" charset="0"/>
              <a:buChar char="•"/>
            </a:pPr>
            <a:r>
              <a:rPr lang="en-US" b="0" i="0" dirty="0">
                <a:solidFill>
                  <a:schemeClr val="bg1"/>
                </a:solidFill>
                <a:effectLst/>
              </a:rPr>
              <a:t>UPPER		Convert a string to uppercase	</a:t>
            </a:r>
          </a:p>
          <a:p>
            <a:pPr marL="285750" indent="-285750">
              <a:buFont typeface="Arial" panose="020B0604020202020204" pitchFamily="34" charset="0"/>
              <a:buChar char="•"/>
            </a:pPr>
            <a:endParaRPr lang="ro-RO" b="0" i="0" dirty="0">
              <a:solidFill>
                <a:srgbClr val="000000"/>
              </a:solidFill>
              <a:effectLst/>
              <a:latin typeface="Segoe UI" panose="020B0502040204020203" pitchFamily="34" charset="0"/>
            </a:endParaRPr>
          </a:p>
          <a:p>
            <a:endParaRPr lang="en-US" b="1" dirty="0"/>
          </a:p>
          <a:p>
            <a:endParaRPr lang="ro-RO" b="1" dirty="0"/>
          </a:p>
        </p:txBody>
      </p:sp>
    </p:spTree>
    <p:extLst>
      <p:ext uri="{BB962C8B-B14F-4D97-AF65-F5344CB8AC3E}">
        <p14:creationId xmlns:p14="http://schemas.microsoft.com/office/powerpoint/2010/main" val="3913668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275208"/>
            <a:ext cx="10990556" cy="6217087"/>
          </a:xfrm>
          <a:prstGeom prst="rect">
            <a:avLst/>
          </a:prstGeom>
          <a:noFill/>
        </p:spPr>
        <p:txBody>
          <a:bodyPr wrap="square" rtlCol="0">
            <a:spAutoFit/>
          </a:bodyPr>
          <a:lstStyle/>
          <a:p>
            <a:pPr algn="l"/>
            <a:r>
              <a:rPr lang="en-US" sz="2800" b="1" i="0" dirty="0">
                <a:solidFill>
                  <a:srgbClr val="FFFF00"/>
                </a:solidFill>
                <a:effectLst/>
              </a:rPr>
              <a:t>DATE functions:</a:t>
            </a:r>
          </a:p>
          <a:p>
            <a:endParaRPr lang="en-US" sz="2800" b="1" i="0" dirty="0">
              <a:solidFill>
                <a:schemeClr val="bg1"/>
              </a:solidFill>
              <a:effectLst/>
            </a:endParaRPr>
          </a:p>
          <a:p>
            <a:pPr marL="285750" indent="-285750">
              <a:buFont typeface="Arial" panose="020B0604020202020204" pitchFamily="34" charset="0"/>
              <a:buChar char="•"/>
            </a:pPr>
            <a:r>
              <a:rPr lang="en-US" b="0" i="0" dirty="0">
                <a:solidFill>
                  <a:schemeClr val="bg1"/>
                </a:solidFill>
                <a:effectLst/>
              </a:rPr>
              <a:t>CURRENT_DATE			Return the current date</a:t>
            </a:r>
          </a:p>
          <a:p>
            <a:pPr marL="285750" indent="-285750">
              <a:buFont typeface="Arial" panose="020B0604020202020204" pitchFamily="34" charset="0"/>
              <a:buChar char="•"/>
            </a:pPr>
            <a:r>
              <a:rPr lang="en-US" b="0" i="0" dirty="0">
                <a:solidFill>
                  <a:schemeClr val="bg1"/>
                </a:solidFill>
                <a:effectLst/>
              </a:rPr>
              <a:t>CURRENT_TIME			Return the current time</a:t>
            </a:r>
          </a:p>
          <a:p>
            <a:pPr marL="285750" indent="-285750">
              <a:buFont typeface="Arial" panose="020B0604020202020204" pitchFamily="34" charset="0"/>
              <a:buChar char="•"/>
            </a:pPr>
            <a:r>
              <a:rPr lang="en-US" b="0" i="0" dirty="0">
                <a:solidFill>
                  <a:schemeClr val="bg1"/>
                </a:solidFill>
                <a:effectLst/>
              </a:rPr>
              <a:t>CURRENT_TIMESTAMP		Return the current date and time with time zone at which the current 				transaction starts</a:t>
            </a:r>
          </a:p>
          <a:p>
            <a:pPr marL="285750" indent="-285750">
              <a:buFont typeface="Arial" panose="020B0604020202020204" pitchFamily="34" charset="0"/>
              <a:buChar char="•"/>
            </a:pPr>
            <a:r>
              <a:rPr lang="en-US" b="0" i="0" dirty="0">
                <a:solidFill>
                  <a:schemeClr val="bg1"/>
                </a:solidFill>
                <a:effectLst/>
              </a:rPr>
              <a:t>DATE_PART			Get a field of a timestamp or an interval e.g., year, month, day, etc.</a:t>
            </a:r>
          </a:p>
          <a:p>
            <a:pPr marL="285750" indent="-285750">
              <a:buFont typeface="Arial" panose="020B0604020202020204" pitchFamily="34" charset="0"/>
              <a:buChar char="•"/>
            </a:pPr>
            <a:r>
              <a:rPr lang="en-US" b="0" i="0" dirty="0">
                <a:solidFill>
                  <a:schemeClr val="bg1"/>
                </a:solidFill>
                <a:effectLst/>
              </a:rPr>
              <a:t>DATE_TRUNC			Return a timestamp truncated to a specified precision</a:t>
            </a:r>
          </a:p>
          <a:p>
            <a:pPr marL="285750" indent="-285750">
              <a:buFont typeface="Arial" panose="020B0604020202020204" pitchFamily="34" charset="0"/>
              <a:buChar char="•"/>
            </a:pPr>
            <a:r>
              <a:rPr lang="en-US" b="0" i="0" dirty="0">
                <a:solidFill>
                  <a:schemeClr val="bg1"/>
                </a:solidFill>
                <a:effectLst/>
              </a:rPr>
              <a:t>EXTRACT			Same as DATE_PART() function</a:t>
            </a:r>
          </a:p>
          <a:p>
            <a:pPr marL="285750" indent="-285750">
              <a:buFont typeface="Arial" panose="020B0604020202020204" pitchFamily="34" charset="0"/>
              <a:buChar char="•"/>
            </a:pPr>
            <a:r>
              <a:rPr lang="en-US" b="0" i="0" dirty="0">
                <a:solidFill>
                  <a:schemeClr val="bg1"/>
                </a:solidFill>
                <a:effectLst/>
              </a:rPr>
              <a:t>LOCALTIME			Return the time at which the current transaction start</a:t>
            </a:r>
          </a:p>
          <a:p>
            <a:pPr marL="285750" indent="-285750">
              <a:buFont typeface="Arial" panose="020B0604020202020204" pitchFamily="34" charset="0"/>
              <a:buChar char="•"/>
            </a:pPr>
            <a:r>
              <a:rPr lang="en-US" b="0" i="0" dirty="0">
                <a:solidFill>
                  <a:schemeClr val="bg1"/>
                </a:solidFill>
                <a:effectLst/>
              </a:rPr>
              <a:t>LOCALTIMESTAMP		Return the date and time at which the current transaction start</a:t>
            </a:r>
          </a:p>
          <a:p>
            <a:pPr marL="285750" indent="-285750">
              <a:buFont typeface="Arial" panose="020B0604020202020204" pitchFamily="34" charset="0"/>
              <a:buChar char="•"/>
            </a:pPr>
            <a:r>
              <a:rPr lang="en-US" b="0" i="0" dirty="0">
                <a:solidFill>
                  <a:schemeClr val="bg1"/>
                </a:solidFill>
                <a:effectLst/>
              </a:rPr>
              <a:t>NOW				Return the date and time with time zone at which the current 					transaction start</a:t>
            </a:r>
          </a:p>
          <a:p>
            <a:pPr marL="285750" indent="-285750">
              <a:buFont typeface="Arial" panose="020B0604020202020204" pitchFamily="34" charset="0"/>
              <a:buChar char="•"/>
            </a:pPr>
            <a:r>
              <a:rPr lang="en-US" b="0" i="0" dirty="0">
                <a:solidFill>
                  <a:schemeClr val="bg1"/>
                </a:solidFill>
                <a:effectLst/>
              </a:rPr>
              <a:t>TO_DATE			Convert a string to a date</a:t>
            </a:r>
          </a:p>
          <a:p>
            <a:pPr marL="285750" indent="-285750">
              <a:buFont typeface="Arial" panose="020B0604020202020204" pitchFamily="34" charset="0"/>
              <a:buChar char="•"/>
            </a:pPr>
            <a:r>
              <a:rPr lang="en-US" b="0" i="0" dirty="0">
                <a:solidFill>
                  <a:schemeClr val="bg1"/>
                </a:solidFill>
                <a:effectLst/>
              </a:rPr>
              <a:t>TO_TIMESTAMP			Convert a string to a timestamp</a:t>
            </a:r>
          </a:p>
          <a:p>
            <a:pPr marL="285750" indent="-285750">
              <a:buFont typeface="Arial" panose="020B0604020202020204" pitchFamily="34" charset="0"/>
              <a:buChar char="•"/>
            </a:pPr>
            <a:r>
              <a:rPr lang="en-US" b="0" i="0" dirty="0">
                <a:solidFill>
                  <a:schemeClr val="bg1"/>
                </a:solidFill>
                <a:effectLst/>
              </a:rPr>
              <a:t>DATEADD			Adds a time/date interval to a date and then returns the 						date.</a:t>
            </a:r>
          </a:p>
          <a:p>
            <a:pPr marL="285750" indent="-285750">
              <a:buFont typeface="Arial" panose="020B0604020202020204" pitchFamily="34" charset="0"/>
              <a:buChar char="•"/>
            </a:pPr>
            <a:r>
              <a:rPr lang="en-US" b="0" i="0" dirty="0">
                <a:solidFill>
                  <a:schemeClr val="bg1"/>
                </a:solidFill>
                <a:effectLst/>
              </a:rPr>
              <a:t>DATEDIFF 			Returns the difference between two dates.</a:t>
            </a:r>
          </a:p>
          <a:p>
            <a:pPr marL="285750" indent="-285750">
              <a:buFont typeface="Arial" panose="020B0604020202020204" pitchFamily="34" charset="0"/>
              <a:buChar char="•"/>
            </a:pPr>
            <a:endParaRPr lang="ro-RO" b="0" i="0" dirty="0">
              <a:solidFill>
                <a:srgbClr val="000000"/>
              </a:solidFill>
              <a:effectLst/>
              <a:latin typeface="Segoe UI" panose="020B0502040204020203" pitchFamily="34" charset="0"/>
            </a:endParaRPr>
          </a:p>
          <a:p>
            <a:endParaRPr lang="en-US" b="1" dirty="0"/>
          </a:p>
          <a:p>
            <a:endParaRPr lang="ro-RO" b="1" dirty="0"/>
          </a:p>
        </p:txBody>
      </p:sp>
    </p:spTree>
    <p:extLst>
      <p:ext uri="{BB962C8B-B14F-4D97-AF65-F5344CB8AC3E}">
        <p14:creationId xmlns:p14="http://schemas.microsoft.com/office/powerpoint/2010/main" val="194537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275208"/>
            <a:ext cx="10990556" cy="4555093"/>
          </a:xfrm>
          <a:prstGeom prst="rect">
            <a:avLst/>
          </a:prstGeom>
          <a:noFill/>
        </p:spPr>
        <p:txBody>
          <a:bodyPr wrap="square" lIns="91440" tIns="45720" rIns="91440" bIns="45720" rtlCol="0" anchor="t">
            <a:spAutoFit/>
          </a:bodyPr>
          <a:lstStyle/>
          <a:p>
            <a:pPr algn="l"/>
            <a:r>
              <a:rPr lang="en-US" sz="2800" b="1" i="0" dirty="0">
                <a:solidFill>
                  <a:srgbClr val="FFFF00"/>
                </a:solidFill>
                <a:effectLst/>
              </a:rPr>
              <a:t>MATH functions:</a:t>
            </a:r>
          </a:p>
          <a:p>
            <a:endParaRPr lang="en-US" sz="2800" b="1" i="0" dirty="0">
              <a:solidFill>
                <a:schemeClr val="bg1"/>
              </a:solidFill>
              <a:effectLst/>
            </a:endParaRPr>
          </a:p>
          <a:p>
            <a:pPr marL="285750" indent="-285750">
              <a:buFont typeface="Arial" panose="020B0604020202020204" pitchFamily="34" charset="0"/>
              <a:buChar char="•"/>
            </a:pPr>
            <a:r>
              <a:rPr lang="en-US" b="0" i="0" dirty="0">
                <a:solidFill>
                  <a:schemeClr val="bg1"/>
                </a:solidFill>
                <a:effectLst/>
              </a:rPr>
              <a:t>ABS		Calculate the absolute value of a number</a:t>
            </a:r>
          </a:p>
          <a:p>
            <a:pPr marL="285750" indent="-285750">
              <a:buFont typeface="Arial" panose="020B0604020202020204" pitchFamily="34" charset="0"/>
              <a:buChar char="•"/>
            </a:pPr>
            <a:r>
              <a:rPr lang="en-US" b="0" i="0" dirty="0">
                <a:solidFill>
                  <a:schemeClr val="bg1"/>
                </a:solidFill>
                <a:effectLst/>
              </a:rPr>
              <a:t>CEIL		Round a number up to the nearest integer, which is greater than or equal to number</a:t>
            </a:r>
          </a:p>
          <a:p>
            <a:pPr marL="285750" indent="-285750">
              <a:buFont typeface="Arial" panose="020B0604020202020204" pitchFamily="34" charset="0"/>
              <a:buChar char="•"/>
            </a:pPr>
            <a:r>
              <a:rPr lang="en-US" b="0" i="0" dirty="0">
                <a:solidFill>
                  <a:schemeClr val="bg1"/>
                </a:solidFill>
                <a:effectLst/>
              </a:rPr>
              <a:t>DIV		Return the integer quotient of two numeric values	</a:t>
            </a:r>
          </a:p>
          <a:p>
            <a:pPr marL="285750" indent="-285750">
              <a:buFont typeface="Arial" panose="020B0604020202020204" pitchFamily="34" charset="0"/>
              <a:buChar char="•"/>
            </a:pPr>
            <a:r>
              <a:rPr lang="en-US" b="0" i="0" dirty="0">
                <a:solidFill>
                  <a:schemeClr val="bg1"/>
                </a:solidFill>
                <a:effectLst/>
              </a:rPr>
              <a:t>EXP		Return the exponential value in scientific notation of a number</a:t>
            </a:r>
          </a:p>
          <a:p>
            <a:pPr marL="285750" indent="-285750">
              <a:buFont typeface="Arial" panose="020B0604020202020204" pitchFamily="34" charset="0"/>
              <a:buChar char="•"/>
            </a:pPr>
            <a:r>
              <a:rPr lang="en-US" b="0" i="0" dirty="0">
                <a:solidFill>
                  <a:schemeClr val="bg1"/>
                </a:solidFill>
                <a:effectLst/>
              </a:rPr>
              <a:t>FLOOR		Round a number down to the nearest integer, which is less than or equal to number	</a:t>
            </a:r>
          </a:p>
          <a:p>
            <a:pPr marL="285750" indent="-285750">
              <a:buFont typeface="Arial" panose="020B0604020202020204" pitchFamily="34" charset="0"/>
              <a:buChar char="•"/>
            </a:pPr>
            <a:r>
              <a:rPr lang="en-US" b="0" i="0" dirty="0">
                <a:solidFill>
                  <a:schemeClr val="bg1"/>
                </a:solidFill>
                <a:effectLst/>
              </a:rPr>
              <a:t>LN		Return the natural logarithm of a numeric value	</a:t>
            </a:r>
          </a:p>
          <a:p>
            <a:pPr marL="285750" indent="-285750">
              <a:buFont typeface="Arial" panose="020B0604020202020204" pitchFamily="34" charset="0"/>
              <a:buChar char="•"/>
            </a:pPr>
            <a:r>
              <a:rPr lang="en-US" b="0" i="0" dirty="0">
                <a:solidFill>
                  <a:schemeClr val="bg1"/>
                </a:solidFill>
                <a:effectLst/>
              </a:rPr>
              <a:t>MOD		Divide the first parameter by the second one and return the remainder	</a:t>
            </a:r>
          </a:p>
          <a:p>
            <a:pPr marL="285750" indent="-285750">
              <a:buFont typeface="Arial" panose="020B0604020202020204" pitchFamily="34" charset="0"/>
              <a:buChar char="•"/>
            </a:pPr>
            <a:r>
              <a:rPr lang="en-US" b="0" i="0" dirty="0">
                <a:solidFill>
                  <a:schemeClr val="bg1"/>
                </a:solidFill>
                <a:effectLst/>
              </a:rPr>
              <a:t>ROUND	Round a number to the nearest integer or to a specified decimal places</a:t>
            </a:r>
          </a:p>
          <a:p>
            <a:pPr marL="285750" indent="-285750">
              <a:buFont typeface="Arial" panose="020B0604020202020204" pitchFamily="34" charset="0"/>
              <a:buChar char="•"/>
            </a:pPr>
            <a:r>
              <a:rPr lang="en-US" b="0" i="0" dirty="0">
                <a:solidFill>
                  <a:schemeClr val="bg1"/>
                </a:solidFill>
                <a:effectLst/>
              </a:rPr>
              <a:t>TRUNC	Truncate a numeric value to a whole number of  to the specified decimal places</a:t>
            </a:r>
          </a:p>
          <a:p>
            <a:pPr marL="285750" indent="-285750">
              <a:buFont typeface="Arial" panose="020B0604020202020204" pitchFamily="34" charset="0"/>
              <a:buChar char="•"/>
            </a:pPr>
            <a:r>
              <a:rPr lang="en-US" b="0" i="0" dirty="0">
                <a:solidFill>
                  <a:schemeClr val="bg1"/>
                </a:solidFill>
                <a:effectLst/>
              </a:rPr>
              <a:t>RANDOM	Return a random </a:t>
            </a:r>
            <a:endParaRPr lang="en-US" b="0" i="0" dirty="0">
              <a:solidFill>
                <a:schemeClr val="bg1"/>
              </a:solidFill>
              <a:effectLst/>
              <a:latin typeface="Calibri"/>
              <a:cs typeface="Calibri"/>
            </a:endParaRPr>
          </a:p>
          <a:p>
            <a:pPr marL="285750" indent="-285750">
              <a:buFont typeface="Arial" panose="020B0604020202020204" pitchFamily="34" charset="0"/>
              <a:buChar char="•"/>
            </a:pPr>
            <a:endParaRPr lang="en-US" dirty="0">
              <a:solidFill>
                <a:schemeClr val="bg1"/>
              </a:solidFill>
              <a:cs typeface="Calibri"/>
            </a:endParaRPr>
          </a:p>
          <a:p>
            <a:endParaRPr lang="en-US" b="1" dirty="0">
              <a:cs typeface="Calibri" panose="020F0502020204030204"/>
            </a:endParaRPr>
          </a:p>
          <a:p>
            <a:endParaRPr lang="ro-RO" b="1" dirty="0">
              <a:cs typeface="Calibri" panose="020F0502020204030204"/>
            </a:endParaRPr>
          </a:p>
        </p:txBody>
      </p:sp>
    </p:spTree>
    <p:extLst>
      <p:ext uri="{BB962C8B-B14F-4D97-AF65-F5344CB8AC3E}">
        <p14:creationId xmlns:p14="http://schemas.microsoft.com/office/powerpoint/2010/main" val="234922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346229"/>
            <a:ext cx="11230252" cy="5386090"/>
          </a:xfrm>
          <a:prstGeom prst="rect">
            <a:avLst/>
          </a:prstGeom>
          <a:noFill/>
        </p:spPr>
        <p:txBody>
          <a:bodyPr wrap="square" lIns="91440" tIns="45720" rIns="91440" bIns="45720" rtlCol="0" anchor="t">
            <a:spAutoFit/>
          </a:bodyPr>
          <a:lstStyle/>
          <a:p>
            <a:r>
              <a:rPr lang="en-US" sz="2800" b="1" dirty="0">
                <a:solidFill>
                  <a:srgbClr val="FFFF00"/>
                </a:solidFill>
              </a:rPr>
              <a:t>Introduction to </a:t>
            </a:r>
            <a:r>
              <a:rPr lang="en-US" sz="2800" b="1" i="0" dirty="0">
                <a:solidFill>
                  <a:srgbClr val="FFFF00"/>
                </a:solidFill>
                <a:effectLst/>
              </a:rPr>
              <a:t>AGGREGATE functions</a:t>
            </a:r>
          </a:p>
          <a:p>
            <a:endParaRPr lang="en-US" sz="2800" b="1" i="0" dirty="0">
              <a:solidFill>
                <a:srgbClr val="FFFF00"/>
              </a:solidFill>
              <a:effectLst/>
            </a:endParaRPr>
          </a:p>
          <a:p>
            <a:r>
              <a:rPr lang="en-US" b="1" dirty="0">
                <a:solidFill>
                  <a:schemeClr val="bg1"/>
                </a:solidFill>
              </a:rPr>
              <a:t>Aggregate functions perform a calculation on a set of rows and return a single row. </a:t>
            </a:r>
          </a:p>
          <a:p>
            <a:endParaRPr lang="en-US" b="1" dirty="0">
              <a:solidFill>
                <a:schemeClr val="bg1"/>
              </a:solidFill>
            </a:endParaRPr>
          </a:p>
          <a:p>
            <a:r>
              <a:rPr lang="en-US" b="1" dirty="0">
                <a:solidFill>
                  <a:schemeClr val="bg1"/>
                </a:solidFill>
              </a:rPr>
              <a:t>AVG() – return the average value.</a:t>
            </a:r>
          </a:p>
          <a:p>
            <a:r>
              <a:rPr lang="en-US" b="1" dirty="0">
                <a:solidFill>
                  <a:schemeClr val="bg1"/>
                </a:solidFill>
              </a:rPr>
              <a:t>COUNT() – return the number of values.</a:t>
            </a:r>
          </a:p>
          <a:p>
            <a:r>
              <a:rPr lang="en-US" b="1" dirty="0">
                <a:solidFill>
                  <a:schemeClr val="bg1"/>
                </a:solidFill>
              </a:rPr>
              <a:t>MAX() – return the maximum value.</a:t>
            </a:r>
          </a:p>
          <a:p>
            <a:r>
              <a:rPr lang="en-US" b="1" dirty="0">
                <a:solidFill>
                  <a:schemeClr val="bg1"/>
                </a:solidFill>
              </a:rPr>
              <a:t>MIN() – return the minimum value.</a:t>
            </a:r>
          </a:p>
          <a:p>
            <a:r>
              <a:rPr lang="en-US" b="1" dirty="0">
                <a:solidFill>
                  <a:schemeClr val="bg1"/>
                </a:solidFill>
              </a:rPr>
              <a:t>SUM() – return the sum of all values.</a:t>
            </a:r>
            <a:endParaRPr lang="en-US" b="1" dirty="0">
              <a:solidFill>
                <a:schemeClr val="bg1"/>
              </a:solidFill>
              <a:cs typeface="Calibri"/>
            </a:endParaRPr>
          </a:p>
          <a:p>
            <a:endParaRPr lang="en-US" b="1" dirty="0">
              <a:solidFill>
                <a:schemeClr val="bg1"/>
              </a:solidFill>
            </a:endParaRPr>
          </a:p>
          <a:p>
            <a:r>
              <a:rPr lang="en-US" b="1" dirty="0">
                <a:solidFill>
                  <a:schemeClr val="bg1"/>
                </a:solidFill>
              </a:rPr>
              <a:t>We often use the aggregate functions with the GROUP BY clause in the SELECT statement. In these cases, the GROUP BY clause divides the result set into groups of rows and the aggregate functions perform a calculation on each group e.g., maximum, minimum, average, etc.</a:t>
            </a:r>
          </a:p>
          <a:p>
            <a:endParaRPr lang="en-US" b="1" dirty="0">
              <a:solidFill>
                <a:schemeClr val="bg1"/>
              </a:solidFill>
            </a:endParaRPr>
          </a:p>
          <a:p>
            <a:r>
              <a:rPr lang="en-US" b="1" dirty="0">
                <a:solidFill>
                  <a:schemeClr val="bg1"/>
                </a:solidFill>
              </a:rPr>
              <a:t>You can use aggregate functions as expressions only in the following clauses:</a:t>
            </a:r>
          </a:p>
          <a:p>
            <a:endParaRPr lang="en-US" b="1" dirty="0">
              <a:solidFill>
                <a:schemeClr val="bg1"/>
              </a:solidFill>
            </a:endParaRPr>
          </a:p>
          <a:p>
            <a:r>
              <a:rPr lang="en-US" b="1" dirty="0">
                <a:solidFill>
                  <a:schemeClr val="bg1"/>
                </a:solidFill>
              </a:rPr>
              <a:t> SELECT clause.</a:t>
            </a:r>
          </a:p>
          <a:p>
            <a:r>
              <a:rPr lang="en-US" b="1" dirty="0">
                <a:solidFill>
                  <a:schemeClr val="bg1"/>
                </a:solidFill>
              </a:rPr>
              <a:t> HAVING clause.</a:t>
            </a:r>
            <a:endParaRPr lang="ro-RO" b="1" dirty="0">
              <a:solidFill>
                <a:schemeClr val="bg1"/>
              </a:solidFill>
            </a:endParaRPr>
          </a:p>
        </p:txBody>
      </p:sp>
    </p:spTree>
    <p:extLst>
      <p:ext uri="{BB962C8B-B14F-4D97-AF65-F5344CB8AC3E}">
        <p14:creationId xmlns:p14="http://schemas.microsoft.com/office/powerpoint/2010/main" val="1212581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346229"/>
            <a:ext cx="11230252" cy="4093428"/>
          </a:xfrm>
          <a:prstGeom prst="rect">
            <a:avLst/>
          </a:prstGeom>
          <a:noFill/>
        </p:spPr>
        <p:txBody>
          <a:bodyPr wrap="square" rtlCol="0">
            <a:spAutoFit/>
          </a:bodyPr>
          <a:lstStyle/>
          <a:p>
            <a:pPr algn="l"/>
            <a:r>
              <a:rPr lang="en-US" sz="2800" b="1" i="0" dirty="0">
                <a:solidFill>
                  <a:srgbClr val="FFFF00"/>
                </a:solidFill>
                <a:effectLst/>
              </a:rPr>
              <a:t>SQL MIN() and MAX() Functions</a:t>
            </a:r>
          </a:p>
          <a:p>
            <a:endParaRPr lang="en-US" sz="2800" b="1" i="0" dirty="0">
              <a:solidFill>
                <a:srgbClr val="FFFF00"/>
              </a:solidFill>
              <a:effectLst/>
            </a:endParaRPr>
          </a:p>
          <a:p>
            <a:pPr algn="l"/>
            <a:r>
              <a:rPr lang="en-US" sz="2000" b="1" dirty="0">
                <a:solidFill>
                  <a:schemeClr val="bg1"/>
                </a:solidFill>
              </a:rPr>
              <a:t>The MIN() function returns the smallest value of the selected column.</a:t>
            </a:r>
          </a:p>
          <a:p>
            <a:pPr algn="l"/>
            <a:endParaRPr lang="en-US" sz="2000" b="1" dirty="0">
              <a:solidFill>
                <a:schemeClr val="bg1"/>
              </a:solidFill>
            </a:endParaRPr>
          </a:p>
          <a:p>
            <a:pPr algn="l"/>
            <a:r>
              <a:rPr lang="en-US" sz="2000" b="1" dirty="0">
                <a:solidFill>
                  <a:schemeClr val="bg1"/>
                </a:solidFill>
              </a:rPr>
              <a:t>The MAX() function returns the largest value of the selected column.</a:t>
            </a:r>
          </a:p>
          <a:p>
            <a:endParaRPr lang="en-US" b="1" dirty="0">
              <a:solidFill>
                <a:schemeClr val="bg1"/>
              </a:solidFill>
            </a:endParaRPr>
          </a:p>
          <a:p>
            <a:r>
              <a:rPr lang="en-US" b="0" i="0" dirty="0">
                <a:solidFill>
                  <a:schemeClr val="bg1"/>
                </a:solidFill>
                <a:effectLst/>
                <a:latin typeface="Segoe UI" panose="020B0502040204020203" pitchFamily="34" charset="0"/>
              </a:rPr>
              <a:t> 	</a:t>
            </a:r>
          </a:p>
          <a:p>
            <a:r>
              <a:rPr lang="en-US" dirty="0">
                <a:solidFill>
                  <a:schemeClr val="bg1"/>
                </a:solidFill>
                <a:latin typeface="Segoe UI" panose="020B0502040204020203" pitchFamily="34" charset="0"/>
              </a:rPr>
              <a:t>	</a:t>
            </a:r>
            <a:r>
              <a:rPr lang="ro-RO" b="0" i="0" dirty="0">
                <a:solidFill>
                  <a:schemeClr val="bg1"/>
                </a:solidFill>
                <a:effectLst/>
                <a:latin typeface="Segoe UI" panose="020B0502040204020203" pitchFamily="34" charset="0"/>
              </a:rPr>
              <a:t>MIN() Syntax</a:t>
            </a:r>
            <a:r>
              <a:rPr lang="en-US" b="0" i="0" dirty="0">
                <a:solidFill>
                  <a:schemeClr val="bg1"/>
                </a:solidFill>
                <a:effectLst/>
                <a:latin typeface="Segoe UI" panose="020B0502040204020203" pitchFamily="34" charset="0"/>
              </a:rPr>
              <a:t>:                                                                            </a:t>
            </a:r>
            <a:r>
              <a:rPr lang="ro-RO" b="0" i="0" dirty="0">
                <a:solidFill>
                  <a:schemeClr val="bg1"/>
                </a:solidFill>
                <a:effectLst/>
                <a:latin typeface="Segoe UI" panose="020B0502040204020203" pitchFamily="34" charset="0"/>
              </a:rPr>
              <a:t>M</a:t>
            </a:r>
            <a:r>
              <a:rPr lang="en-US" b="0" i="0" dirty="0">
                <a:solidFill>
                  <a:schemeClr val="bg1"/>
                </a:solidFill>
                <a:effectLst/>
                <a:latin typeface="Segoe UI" panose="020B0502040204020203" pitchFamily="34" charset="0"/>
              </a:rPr>
              <a:t>AX</a:t>
            </a:r>
            <a:r>
              <a:rPr lang="ro-RO" b="0" i="0" dirty="0">
                <a:solidFill>
                  <a:schemeClr val="bg1"/>
                </a:solidFill>
                <a:effectLst/>
                <a:latin typeface="Segoe UI" panose="020B0502040204020203" pitchFamily="34" charset="0"/>
              </a:rPr>
              <a:t>() Syntax</a:t>
            </a:r>
            <a:r>
              <a:rPr lang="en-US" b="0" i="0" dirty="0">
                <a:solidFill>
                  <a:schemeClr val="bg1"/>
                </a:solidFill>
                <a:effectLst/>
                <a:latin typeface="Segoe UI" panose="020B0502040204020203" pitchFamily="34" charset="0"/>
              </a:rPr>
              <a:t>:</a:t>
            </a:r>
          </a:p>
          <a:p>
            <a:r>
              <a:rPr lang="en-US" b="0" i="0" dirty="0">
                <a:solidFill>
                  <a:schemeClr val="bg1"/>
                </a:solidFill>
                <a:effectLst/>
                <a:latin typeface="Segoe UI" panose="020B0502040204020203" pitchFamily="34" charset="0"/>
              </a:rPr>
              <a:t> </a:t>
            </a:r>
          </a:p>
          <a:p>
            <a:endParaRPr lang="en-US" b="0" i="0" dirty="0">
              <a:solidFill>
                <a:srgbClr val="000000"/>
              </a:solidFill>
              <a:effectLst/>
              <a:latin typeface="Segoe UI" panose="020B0502040204020203" pitchFamily="34" charset="0"/>
            </a:endParaRPr>
          </a:p>
          <a:p>
            <a:endParaRPr lang="en-US" dirty="0">
              <a:solidFill>
                <a:srgbClr val="000000"/>
              </a:solidFill>
              <a:latin typeface="Segoe UI" panose="020B0502040204020203" pitchFamily="34" charset="0"/>
            </a:endParaRPr>
          </a:p>
          <a:p>
            <a:endParaRPr lang="ro-RO" b="0" i="0" dirty="0">
              <a:solidFill>
                <a:srgbClr val="000000"/>
              </a:solidFill>
              <a:effectLst/>
              <a:latin typeface="Segoe UI" panose="020B0502040204020203" pitchFamily="34" charset="0"/>
            </a:endParaRPr>
          </a:p>
          <a:p>
            <a:endParaRPr lang="ro-RO" b="1" dirty="0"/>
          </a:p>
        </p:txBody>
      </p:sp>
      <p:pic>
        <p:nvPicPr>
          <p:cNvPr id="6" name="Picture 5">
            <a:extLst>
              <a:ext uri="{FF2B5EF4-FFF2-40B4-BE49-F238E27FC236}">
                <a16:creationId xmlns:a16="http://schemas.microsoft.com/office/drawing/2014/main" id="{CA31B08A-6FA0-46E4-80FD-5EA76B808676}"/>
              </a:ext>
            </a:extLst>
          </p:cNvPr>
          <p:cNvPicPr>
            <a:picLocks noChangeAspect="1"/>
          </p:cNvPicPr>
          <p:nvPr/>
        </p:nvPicPr>
        <p:blipFill>
          <a:blip r:embed="rId2"/>
          <a:stretch>
            <a:fillRect/>
          </a:stretch>
        </p:blipFill>
        <p:spPr>
          <a:xfrm>
            <a:off x="606642" y="3297859"/>
            <a:ext cx="3310586" cy="1175597"/>
          </a:xfrm>
          <a:prstGeom prst="rect">
            <a:avLst/>
          </a:prstGeom>
        </p:spPr>
      </p:pic>
      <p:pic>
        <p:nvPicPr>
          <p:cNvPr id="9" name="Picture 8">
            <a:extLst>
              <a:ext uri="{FF2B5EF4-FFF2-40B4-BE49-F238E27FC236}">
                <a16:creationId xmlns:a16="http://schemas.microsoft.com/office/drawing/2014/main" id="{2058035D-45E8-4AE6-A1A6-E83D6698C773}"/>
              </a:ext>
            </a:extLst>
          </p:cNvPr>
          <p:cNvPicPr>
            <a:picLocks noChangeAspect="1"/>
          </p:cNvPicPr>
          <p:nvPr/>
        </p:nvPicPr>
        <p:blipFill>
          <a:blip r:embed="rId3"/>
          <a:stretch>
            <a:fillRect/>
          </a:stretch>
        </p:blipFill>
        <p:spPr>
          <a:xfrm>
            <a:off x="6877512" y="3297861"/>
            <a:ext cx="3614961" cy="1175597"/>
          </a:xfrm>
          <a:prstGeom prst="rect">
            <a:avLst/>
          </a:prstGeom>
        </p:spPr>
      </p:pic>
      <p:sp>
        <p:nvSpPr>
          <p:cNvPr id="14" name="TextBox 13">
            <a:extLst>
              <a:ext uri="{FF2B5EF4-FFF2-40B4-BE49-F238E27FC236}">
                <a16:creationId xmlns:a16="http://schemas.microsoft.com/office/drawing/2014/main" id="{5DFB1C20-489F-4590-B819-482A9D12533C}"/>
              </a:ext>
            </a:extLst>
          </p:cNvPr>
          <p:cNvSpPr txBox="1"/>
          <p:nvPr/>
        </p:nvSpPr>
        <p:spPr>
          <a:xfrm>
            <a:off x="869968" y="4590578"/>
            <a:ext cx="6094520" cy="1477328"/>
          </a:xfrm>
          <a:prstGeom prst="rect">
            <a:avLst/>
          </a:prstGeom>
          <a:noFill/>
        </p:spPr>
        <p:txBody>
          <a:bodyPr wrap="square">
            <a:spAutoFit/>
          </a:bodyPr>
          <a:lstStyle/>
          <a:p>
            <a:endParaRPr lang="en-US" dirty="0">
              <a:solidFill>
                <a:srgbClr val="FFFF00"/>
              </a:solidFill>
            </a:endParaRPr>
          </a:p>
          <a:p>
            <a:r>
              <a:rPr lang="en-US" dirty="0">
                <a:solidFill>
                  <a:srgbClr val="FFFF00"/>
                </a:solidFill>
              </a:rPr>
              <a:t>Example: </a:t>
            </a:r>
            <a:r>
              <a:rPr lang="en-US" dirty="0">
                <a:solidFill>
                  <a:schemeClr val="bg1"/>
                </a:solidFill>
              </a:rPr>
              <a:t>Min and max age from accounts table</a:t>
            </a:r>
          </a:p>
          <a:p>
            <a:endParaRPr lang="en-US" dirty="0">
              <a:solidFill>
                <a:schemeClr val="bg1"/>
              </a:solidFill>
            </a:endParaRPr>
          </a:p>
          <a:p>
            <a:r>
              <a:rPr lang="en-US" dirty="0">
                <a:solidFill>
                  <a:schemeClr val="bg1"/>
                </a:solidFill>
              </a:rPr>
              <a:t>SELECT MIN(age), MAX(age)</a:t>
            </a:r>
          </a:p>
          <a:p>
            <a:r>
              <a:rPr lang="en-US" dirty="0">
                <a:solidFill>
                  <a:schemeClr val="bg1"/>
                </a:solidFill>
              </a:rPr>
              <a:t>FROM accounts</a:t>
            </a:r>
          </a:p>
        </p:txBody>
      </p:sp>
    </p:spTree>
    <p:extLst>
      <p:ext uri="{BB962C8B-B14F-4D97-AF65-F5344CB8AC3E}">
        <p14:creationId xmlns:p14="http://schemas.microsoft.com/office/powerpoint/2010/main" val="602449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B624E-74F2-4F1A-A9CB-0614CD0569B9}"/>
              </a:ext>
            </a:extLst>
          </p:cNvPr>
          <p:cNvSpPr txBox="1"/>
          <p:nvPr/>
        </p:nvSpPr>
        <p:spPr>
          <a:xfrm>
            <a:off x="355106" y="346229"/>
            <a:ext cx="6359730" cy="3785652"/>
          </a:xfrm>
          <a:prstGeom prst="rect">
            <a:avLst/>
          </a:prstGeom>
          <a:noFill/>
        </p:spPr>
        <p:txBody>
          <a:bodyPr wrap="square" rtlCol="0">
            <a:spAutoFit/>
          </a:bodyPr>
          <a:lstStyle/>
          <a:p>
            <a:pPr algn="l"/>
            <a:r>
              <a:rPr lang="en-US" sz="2800" b="1" i="0" dirty="0">
                <a:solidFill>
                  <a:srgbClr val="FFFF00"/>
                </a:solidFill>
                <a:effectLst/>
              </a:rPr>
              <a:t>SQL COUNT(), AVG() and SUM() Functions</a:t>
            </a:r>
          </a:p>
          <a:p>
            <a:endParaRPr lang="en-US" sz="2800" b="1" i="0" dirty="0">
              <a:solidFill>
                <a:srgbClr val="FFFF00"/>
              </a:solidFill>
              <a:effectLst/>
            </a:endParaRPr>
          </a:p>
          <a:p>
            <a:pPr algn="l"/>
            <a:r>
              <a:rPr lang="en-US" sz="2000" b="1" dirty="0">
                <a:solidFill>
                  <a:schemeClr val="bg1"/>
                </a:solidFill>
              </a:rPr>
              <a:t>The COUNT() function returns the number </a:t>
            </a:r>
          </a:p>
          <a:p>
            <a:pPr algn="l"/>
            <a:r>
              <a:rPr lang="en-US" sz="2000" b="1" dirty="0">
                <a:solidFill>
                  <a:schemeClr val="bg1"/>
                </a:solidFill>
              </a:rPr>
              <a:t>of rows that matches a specified criteria.</a:t>
            </a:r>
          </a:p>
          <a:p>
            <a:endParaRPr lang="en-US" b="0" i="0" dirty="0">
              <a:solidFill>
                <a:schemeClr val="bg1"/>
              </a:solidFill>
              <a:effectLst/>
              <a:latin typeface="Segoe UI" panose="020B0502040204020203" pitchFamily="34" charset="0"/>
            </a:endParaRPr>
          </a:p>
          <a:p>
            <a:r>
              <a:rPr lang="en-US" dirty="0">
                <a:solidFill>
                  <a:schemeClr val="bg1"/>
                </a:solidFill>
                <a:latin typeface="Segoe UI" panose="020B0502040204020203" pitchFamily="34" charset="0"/>
              </a:rPr>
              <a:t>COUNT</a:t>
            </a:r>
            <a:r>
              <a:rPr lang="ro-RO" b="0" i="0" dirty="0">
                <a:solidFill>
                  <a:schemeClr val="bg1"/>
                </a:solidFill>
                <a:effectLst/>
                <a:latin typeface="Segoe UI" panose="020B0502040204020203" pitchFamily="34" charset="0"/>
              </a:rPr>
              <a:t>() Syntax</a:t>
            </a:r>
            <a:r>
              <a:rPr lang="en-US" b="0" i="0" dirty="0">
                <a:solidFill>
                  <a:schemeClr val="bg1"/>
                </a:solidFill>
                <a:effectLst/>
                <a:latin typeface="Segoe UI" panose="020B0502040204020203" pitchFamily="34" charset="0"/>
              </a:rPr>
              <a:t>:</a:t>
            </a:r>
          </a:p>
          <a:p>
            <a:r>
              <a:rPr lang="en-US" b="0" i="0" dirty="0">
                <a:solidFill>
                  <a:srgbClr val="000000"/>
                </a:solidFill>
                <a:effectLst/>
                <a:latin typeface="Segoe UI" panose="020B0502040204020203" pitchFamily="34" charset="0"/>
              </a:rPr>
              <a:t> </a:t>
            </a:r>
          </a:p>
          <a:p>
            <a:endParaRPr lang="en-US" b="0" i="0" dirty="0">
              <a:solidFill>
                <a:srgbClr val="000000"/>
              </a:solidFill>
              <a:effectLst/>
              <a:latin typeface="Segoe UI" panose="020B0502040204020203" pitchFamily="34" charset="0"/>
            </a:endParaRPr>
          </a:p>
          <a:p>
            <a:endParaRPr lang="en-US" dirty="0">
              <a:solidFill>
                <a:srgbClr val="000000"/>
              </a:solidFill>
              <a:latin typeface="Segoe UI" panose="020B0502040204020203" pitchFamily="34" charset="0"/>
            </a:endParaRPr>
          </a:p>
          <a:p>
            <a:endParaRPr lang="ro-RO" b="0" i="0" dirty="0">
              <a:solidFill>
                <a:srgbClr val="000000"/>
              </a:solidFill>
              <a:effectLst/>
              <a:latin typeface="Segoe UI" panose="020B0502040204020203" pitchFamily="34" charset="0"/>
            </a:endParaRPr>
          </a:p>
          <a:p>
            <a:endParaRPr lang="en-US" b="1" dirty="0"/>
          </a:p>
          <a:p>
            <a:endParaRPr lang="ro-RO" b="1" dirty="0"/>
          </a:p>
        </p:txBody>
      </p:sp>
      <p:sp>
        <p:nvSpPr>
          <p:cNvPr id="14" name="TextBox 13">
            <a:extLst>
              <a:ext uri="{FF2B5EF4-FFF2-40B4-BE49-F238E27FC236}">
                <a16:creationId xmlns:a16="http://schemas.microsoft.com/office/drawing/2014/main" id="{5DFB1C20-489F-4590-B819-482A9D12533C}"/>
              </a:ext>
            </a:extLst>
          </p:cNvPr>
          <p:cNvSpPr txBox="1"/>
          <p:nvPr/>
        </p:nvSpPr>
        <p:spPr>
          <a:xfrm>
            <a:off x="355106" y="3971741"/>
            <a:ext cx="4881912" cy="1477328"/>
          </a:xfrm>
          <a:prstGeom prst="rect">
            <a:avLst/>
          </a:prstGeom>
          <a:noFill/>
        </p:spPr>
        <p:txBody>
          <a:bodyPr wrap="square">
            <a:spAutoFit/>
          </a:bodyPr>
          <a:lstStyle/>
          <a:p>
            <a:endParaRPr lang="en-US" dirty="0">
              <a:solidFill>
                <a:srgbClr val="FFFF00"/>
              </a:solidFill>
            </a:endParaRPr>
          </a:p>
          <a:p>
            <a:r>
              <a:rPr lang="en-US" dirty="0">
                <a:solidFill>
                  <a:srgbClr val="FFFF00"/>
                </a:solidFill>
              </a:rPr>
              <a:t>Example: </a:t>
            </a:r>
            <a:r>
              <a:rPr lang="en-US" dirty="0">
                <a:solidFill>
                  <a:schemeClr val="bg1"/>
                </a:solidFill>
              </a:rPr>
              <a:t>Total number of books rentals</a:t>
            </a:r>
          </a:p>
          <a:p>
            <a:endParaRPr lang="en-US" dirty="0">
              <a:solidFill>
                <a:schemeClr val="bg1"/>
              </a:solidFill>
            </a:endParaRPr>
          </a:p>
          <a:p>
            <a:r>
              <a:rPr lang="en-US" dirty="0">
                <a:solidFill>
                  <a:schemeClr val="bg1"/>
                </a:solidFill>
              </a:rPr>
              <a:t>SELECT COUNT(*)</a:t>
            </a:r>
          </a:p>
          <a:p>
            <a:r>
              <a:rPr lang="en-US" dirty="0">
                <a:solidFill>
                  <a:schemeClr val="bg1"/>
                </a:solidFill>
              </a:rPr>
              <a:t>FROM </a:t>
            </a:r>
            <a:r>
              <a:rPr lang="en-US" dirty="0" err="1">
                <a:solidFill>
                  <a:schemeClr val="bg1"/>
                </a:solidFill>
              </a:rPr>
              <a:t>books_rentals</a:t>
            </a:r>
            <a:endParaRPr lang="en-US" dirty="0">
              <a:solidFill>
                <a:schemeClr val="bg1"/>
              </a:solidFill>
            </a:endParaRPr>
          </a:p>
        </p:txBody>
      </p:sp>
      <p:pic>
        <p:nvPicPr>
          <p:cNvPr id="5" name="Picture 4">
            <a:extLst>
              <a:ext uri="{FF2B5EF4-FFF2-40B4-BE49-F238E27FC236}">
                <a16:creationId xmlns:a16="http://schemas.microsoft.com/office/drawing/2014/main" id="{3DC1D55F-BD0E-45B9-8D89-A6FF3738FDF5}"/>
              </a:ext>
            </a:extLst>
          </p:cNvPr>
          <p:cNvPicPr>
            <a:picLocks noChangeAspect="1"/>
          </p:cNvPicPr>
          <p:nvPr/>
        </p:nvPicPr>
        <p:blipFill>
          <a:blip r:embed="rId2"/>
          <a:stretch>
            <a:fillRect/>
          </a:stretch>
        </p:blipFill>
        <p:spPr>
          <a:xfrm>
            <a:off x="355106" y="2603240"/>
            <a:ext cx="2985535" cy="1073312"/>
          </a:xfrm>
          <a:prstGeom prst="rect">
            <a:avLst/>
          </a:prstGeom>
        </p:spPr>
      </p:pic>
      <p:sp>
        <p:nvSpPr>
          <p:cNvPr id="8" name="TextBox 7">
            <a:extLst>
              <a:ext uri="{FF2B5EF4-FFF2-40B4-BE49-F238E27FC236}">
                <a16:creationId xmlns:a16="http://schemas.microsoft.com/office/drawing/2014/main" id="{C75C8712-EBD4-4DEC-A2CF-5A3E08FE4035}"/>
              </a:ext>
            </a:extLst>
          </p:cNvPr>
          <p:cNvSpPr txBox="1"/>
          <p:nvPr/>
        </p:nvSpPr>
        <p:spPr>
          <a:xfrm>
            <a:off x="6798233" y="1191970"/>
            <a:ext cx="4802639" cy="1292662"/>
          </a:xfrm>
          <a:prstGeom prst="rect">
            <a:avLst/>
          </a:prstGeom>
          <a:noFill/>
        </p:spPr>
        <p:txBody>
          <a:bodyPr wrap="square" rtlCol="0">
            <a:spAutoFit/>
          </a:bodyPr>
          <a:lstStyle/>
          <a:p>
            <a:r>
              <a:rPr lang="en-US" b="1" dirty="0">
                <a:solidFill>
                  <a:schemeClr val="bg1"/>
                </a:solidFill>
              </a:rPr>
              <a:t>The AVG() </a:t>
            </a:r>
            <a:r>
              <a:rPr lang="en-US" sz="2000" b="1" dirty="0">
                <a:solidFill>
                  <a:schemeClr val="bg1"/>
                </a:solidFill>
              </a:rPr>
              <a:t>function</a:t>
            </a:r>
            <a:r>
              <a:rPr lang="en-US" b="1" dirty="0">
                <a:solidFill>
                  <a:schemeClr val="bg1"/>
                </a:solidFill>
              </a:rPr>
              <a:t> returns the average value of a numeric column. </a:t>
            </a:r>
          </a:p>
          <a:p>
            <a:endParaRPr lang="en-US" sz="2000" b="1" dirty="0">
              <a:solidFill>
                <a:schemeClr val="bg1"/>
              </a:solidFill>
            </a:endParaRPr>
          </a:p>
          <a:p>
            <a:r>
              <a:rPr lang="en-US" sz="2000" dirty="0">
                <a:solidFill>
                  <a:schemeClr val="bg1"/>
                </a:solidFill>
              </a:rPr>
              <a:t>AVG() Syntax:</a:t>
            </a:r>
          </a:p>
        </p:txBody>
      </p:sp>
      <p:pic>
        <p:nvPicPr>
          <p:cNvPr id="12" name="Picture 11">
            <a:extLst>
              <a:ext uri="{FF2B5EF4-FFF2-40B4-BE49-F238E27FC236}">
                <a16:creationId xmlns:a16="http://schemas.microsoft.com/office/drawing/2014/main" id="{3BE3172F-7454-40C5-B2E1-977087F582FF}"/>
              </a:ext>
            </a:extLst>
          </p:cNvPr>
          <p:cNvPicPr>
            <a:picLocks noChangeAspect="1"/>
          </p:cNvPicPr>
          <p:nvPr/>
        </p:nvPicPr>
        <p:blipFill>
          <a:blip r:embed="rId3"/>
          <a:stretch>
            <a:fillRect/>
          </a:stretch>
        </p:blipFill>
        <p:spPr>
          <a:xfrm>
            <a:off x="6798233" y="2533754"/>
            <a:ext cx="3202492" cy="1142798"/>
          </a:xfrm>
          <a:prstGeom prst="rect">
            <a:avLst/>
          </a:prstGeom>
        </p:spPr>
      </p:pic>
      <p:sp>
        <p:nvSpPr>
          <p:cNvPr id="13" name="TextBox 12">
            <a:extLst>
              <a:ext uri="{FF2B5EF4-FFF2-40B4-BE49-F238E27FC236}">
                <a16:creationId xmlns:a16="http://schemas.microsoft.com/office/drawing/2014/main" id="{AF69B86E-1E40-44B8-AE8C-5AB3ECB538F9}"/>
              </a:ext>
            </a:extLst>
          </p:cNvPr>
          <p:cNvSpPr txBox="1"/>
          <p:nvPr/>
        </p:nvSpPr>
        <p:spPr>
          <a:xfrm>
            <a:off x="6798233" y="4243526"/>
            <a:ext cx="3846093" cy="1477328"/>
          </a:xfrm>
          <a:prstGeom prst="rect">
            <a:avLst/>
          </a:prstGeom>
          <a:noFill/>
        </p:spPr>
        <p:txBody>
          <a:bodyPr wrap="square" rtlCol="0">
            <a:spAutoFit/>
          </a:bodyPr>
          <a:lstStyle/>
          <a:p>
            <a:r>
              <a:rPr lang="en-US" dirty="0">
                <a:solidFill>
                  <a:srgbClr val="FFFF00"/>
                </a:solidFill>
              </a:rPr>
              <a:t>Example: </a:t>
            </a:r>
            <a:r>
              <a:rPr lang="en-US" dirty="0">
                <a:solidFill>
                  <a:schemeClr val="bg1"/>
                </a:solidFill>
              </a:rPr>
              <a:t>Average age from accounts table</a:t>
            </a:r>
          </a:p>
          <a:p>
            <a:endParaRPr lang="en-US" dirty="0">
              <a:solidFill>
                <a:schemeClr val="bg1"/>
              </a:solidFill>
            </a:endParaRPr>
          </a:p>
          <a:p>
            <a:r>
              <a:rPr lang="en-US" dirty="0">
                <a:solidFill>
                  <a:schemeClr val="bg1"/>
                </a:solidFill>
              </a:rPr>
              <a:t>SELECT AVG(age)</a:t>
            </a:r>
          </a:p>
          <a:p>
            <a:r>
              <a:rPr lang="en-US" dirty="0">
                <a:solidFill>
                  <a:schemeClr val="bg1"/>
                </a:solidFill>
              </a:rPr>
              <a:t>FROM accounts</a:t>
            </a:r>
            <a:endParaRPr lang="ro-RO" dirty="0">
              <a:solidFill>
                <a:schemeClr val="bg1"/>
              </a:solidFill>
            </a:endParaRPr>
          </a:p>
        </p:txBody>
      </p:sp>
    </p:spTree>
    <p:extLst>
      <p:ext uri="{BB962C8B-B14F-4D97-AF65-F5344CB8AC3E}">
        <p14:creationId xmlns:p14="http://schemas.microsoft.com/office/powerpoint/2010/main" val="56584005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a83457f-3d5b-474b-b913-0b762ee65729">
      <UserInfo>
        <DisplayName>Colm O'Reilly</DisplayName>
        <AccountId>95</AccountId>
        <AccountType/>
      </UserInfo>
      <UserInfo>
        <DisplayName>Sara Sousa</DisplayName>
        <AccountId>445</AccountId>
        <AccountType/>
      </UserInfo>
      <UserInfo>
        <DisplayName>Gisela Oliveira</DisplayName>
        <AccountId>1011</AccountId>
        <AccountType/>
      </UserInfo>
      <UserInfo>
        <DisplayName>Soraya Dubler</DisplayName>
        <AccountId>133</AccountId>
        <AccountType/>
      </UserInfo>
      <UserInfo>
        <DisplayName>Shane Sweeney</DisplayName>
        <AccountId>55</AccountId>
        <AccountType/>
      </UserInfo>
      <UserInfo>
        <DisplayName>Hugh Coughlan</DisplayName>
        <AccountId>124</AccountId>
        <AccountType/>
      </UserInfo>
      <UserInfo>
        <DisplayName>Conor Lynch</DisplayName>
        <AccountId>127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A62164624659A42B972D388035A3526" ma:contentTypeVersion="11" ma:contentTypeDescription="Create a new document." ma:contentTypeScope="" ma:versionID="59db4352a9a8284561fdadda9bdc4dc8">
  <xsd:schema xmlns:xsd="http://www.w3.org/2001/XMLSchema" xmlns:xs="http://www.w3.org/2001/XMLSchema" xmlns:p="http://schemas.microsoft.com/office/2006/metadata/properties" xmlns:ns2="a36ab0c5-fb91-4139-b316-448044950157" xmlns:ns3="ea83457f-3d5b-474b-b913-0b762ee65729" targetNamespace="http://schemas.microsoft.com/office/2006/metadata/properties" ma:root="true" ma:fieldsID="4f1a625cb5cdde1f6deaf59f2939b1f4" ns2:_="" ns3:_="">
    <xsd:import namespace="a36ab0c5-fb91-4139-b316-448044950157"/>
    <xsd:import namespace="ea83457f-3d5b-474b-b913-0b762ee65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ab0c5-fb91-4139-b316-4480449501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83457f-3d5b-474b-b913-0b762ee6572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7B7F90-9AD2-4DB4-BEB1-10716187A59C}">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ea83457f-3d5b-474b-b913-0b762ee65729"/>
    <ds:schemaRef ds:uri="a36ab0c5-fb91-4139-b316-448044950157"/>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B56F8B7A-1C7C-4643-8221-7EE7EA16636A}">
  <ds:schemaRefs>
    <ds:schemaRef ds:uri="http://schemas.microsoft.com/sharepoint/v3/contenttype/forms"/>
  </ds:schemaRefs>
</ds:datastoreItem>
</file>

<file path=customXml/itemProps3.xml><?xml version="1.0" encoding="utf-8"?>
<ds:datastoreItem xmlns:ds="http://schemas.openxmlformats.org/officeDocument/2006/customXml" ds:itemID="{AD409B3E-9E3B-4D7A-B302-73CD4823E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ab0c5-fb91-4139-b316-448044950157"/>
    <ds:schemaRef ds:uri="ea83457f-3d5b-474b-b913-0b762ee65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15159</TotalTime>
  <Words>2290</Words>
  <Application>Microsoft Office PowerPoint</Application>
  <PresentationFormat>Widescreen</PresentationFormat>
  <Paragraphs>283</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Calibri Light</vt:lpstr>
      <vt:lpstr>Effra</vt:lpstr>
      <vt:lpstr>Segoe UI</vt:lpstr>
      <vt:lpstr>Verdana</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Ariana Todea</cp:lastModifiedBy>
  <cp:revision>272</cp:revision>
  <cp:lastPrinted>2019-12-11T10:35:15Z</cp:lastPrinted>
  <dcterms:created xsi:type="dcterms:W3CDTF">2019-02-18T10:58:09Z</dcterms:created>
  <dcterms:modified xsi:type="dcterms:W3CDTF">2022-07-15T12:45:52Z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0x0101006A62164624659A42B972D388035A3526</vt:lpwstr>
  </property>
</Properties>
</file>